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498" r:id="rId2"/>
    <p:sldId id="492" r:id="rId3"/>
    <p:sldId id="493" r:id="rId4"/>
    <p:sldId id="494" r:id="rId5"/>
    <p:sldId id="495" r:id="rId6"/>
    <p:sldId id="496" r:id="rId7"/>
    <p:sldId id="499" r:id="rId8"/>
    <p:sldId id="497" r:id="rId9"/>
    <p:sldId id="500" r:id="rId10"/>
  </p:sldIdLst>
  <p:sldSz cx="11125200" cy="7874000"/>
  <p:notesSz cx="11125200" cy="787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9F83B6-A3B1-C8D5-2093-6BEA1E950E02}" name="David Rice" initials="DR" userId="S::drice@diversityinc.com::7be9c184-c293-4ff0-bc85-45507fe31f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066"/>
    <a:srgbClr val="4F81BD"/>
    <a:srgbClr val="70A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6"/>
    <p:restoredTop sz="90091" autoAdjust="0"/>
  </p:normalViewPr>
  <p:slideViewPr>
    <p:cSldViewPr>
      <p:cViewPr varScale="1">
        <p:scale>
          <a:sx n="88" d="100"/>
          <a:sy n="88" d="100"/>
        </p:scale>
        <p:origin x="1812" y="84"/>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notesViewPr>
    <p:cSldViewPr>
      <p:cViewPr>
        <p:scale>
          <a:sx n="100" d="100"/>
          <a:sy n="100" d="100"/>
        </p:scale>
        <p:origin x="1256"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821238" cy="3952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302375" y="0"/>
            <a:ext cx="4819650" cy="395288"/>
          </a:xfrm>
          <a:prstGeom prst="rect">
            <a:avLst/>
          </a:prstGeom>
        </p:spPr>
        <p:txBody>
          <a:bodyPr vert="horz" lIns="91440" tIns="45720" rIns="91440" bIns="45720" rtlCol="0"/>
          <a:lstStyle>
            <a:lvl1pPr algn="r">
              <a:defRPr sz="1200"/>
            </a:lvl1pPr>
          </a:lstStyle>
          <a:p>
            <a:fld id="{A142821A-220B-054D-BF0B-F05315D8A0CE}" type="datetimeFigureOut">
              <a:rPr lang="en-US" smtClean="0"/>
              <a:t>10/10/2024</a:t>
            </a:fld>
            <a:endParaRPr lang="en-US" dirty="0"/>
          </a:p>
        </p:txBody>
      </p:sp>
      <p:sp>
        <p:nvSpPr>
          <p:cNvPr id="4" name="Slide Image Placeholder 3"/>
          <p:cNvSpPr>
            <a:spLocks noGrp="1" noRot="1" noChangeAspect="1"/>
          </p:cNvSpPr>
          <p:nvPr>
            <p:ph type="sldImg" idx="2"/>
          </p:nvPr>
        </p:nvSpPr>
        <p:spPr>
          <a:xfrm>
            <a:off x="3684588" y="984250"/>
            <a:ext cx="3756025" cy="26574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12838" y="3789363"/>
            <a:ext cx="8899525" cy="31003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7478713"/>
            <a:ext cx="4821238" cy="3952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302375" y="7478713"/>
            <a:ext cx="4819650" cy="395287"/>
          </a:xfrm>
          <a:prstGeom prst="rect">
            <a:avLst/>
          </a:prstGeom>
        </p:spPr>
        <p:txBody>
          <a:bodyPr vert="horz" lIns="91440" tIns="45720" rIns="91440" bIns="45720" rtlCol="0" anchor="b"/>
          <a:lstStyle>
            <a:lvl1pPr algn="r">
              <a:defRPr sz="1200"/>
            </a:lvl1pPr>
          </a:lstStyle>
          <a:p>
            <a:fld id="{8DA577BD-9238-124B-B713-07BE544F3B11}" type="slidenum">
              <a:rPr lang="en-US" smtClean="0"/>
              <a:t>‹#›</a:t>
            </a:fld>
            <a:endParaRPr lang="en-US" dirty="0"/>
          </a:p>
        </p:txBody>
      </p:sp>
    </p:spTree>
    <p:extLst>
      <p:ext uri="{BB962C8B-B14F-4D97-AF65-F5344CB8AC3E}">
        <p14:creationId xmlns:p14="http://schemas.microsoft.com/office/powerpoint/2010/main" val="524693816"/>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400" kern="1200" baseline="0">
        <a:solidFill>
          <a:schemeClr val="tx1"/>
        </a:solidFill>
        <a:latin typeface="+mn-lt"/>
        <a:ea typeface="+mn-ea"/>
        <a:cs typeface="+mn-cs"/>
      </a:defRPr>
    </a:lvl2pPr>
    <a:lvl3pPr marL="914400" algn="l" defTabSz="914400" rtl="0" eaLnBrk="1" latinLnBrk="0" hangingPunct="1">
      <a:defRPr sz="1400" kern="1200" baseline="0">
        <a:solidFill>
          <a:schemeClr val="tx1"/>
        </a:solidFill>
        <a:latin typeface="+mn-lt"/>
        <a:ea typeface="+mn-ea"/>
        <a:cs typeface="+mn-cs"/>
      </a:defRPr>
    </a:lvl3pPr>
    <a:lvl4pPr marL="1371600" algn="l" defTabSz="914400" rtl="0" eaLnBrk="1" latinLnBrk="0" hangingPunct="1">
      <a:defRPr sz="1400" kern="1200" baseline="0">
        <a:solidFill>
          <a:schemeClr val="tx1"/>
        </a:solidFill>
        <a:latin typeface="+mn-lt"/>
        <a:ea typeface="+mn-ea"/>
        <a:cs typeface="+mn-cs"/>
      </a:defRPr>
    </a:lvl4pPr>
    <a:lvl5pPr marL="1828800" algn="l" defTabSz="914400" rtl="0" eaLnBrk="1" latinLnBrk="0" hangingPunct="1">
      <a:defRPr sz="1400" kern="1200" baseline="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AA7A504-FE6A-4A86-96D8-8AC386B6BF61}" type="slidenum">
              <a:rPr lang="en-US" smtClean="0"/>
              <a:t>1</a:t>
            </a:fld>
            <a:endParaRPr lang="en-US"/>
          </a:p>
        </p:txBody>
      </p:sp>
    </p:spTree>
    <p:extLst>
      <p:ext uri="{BB962C8B-B14F-4D97-AF65-F5344CB8AC3E}">
        <p14:creationId xmlns:p14="http://schemas.microsoft.com/office/powerpoint/2010/main" val="59247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AA7A504-FE6A-4A86-96D8-8AC386B6BF61}" type="slidenum">
              <a:rPr lang="en-US" smtClean="0"/>
              <a:t>2</a:t>
            </a:fld>
            <a:endParaRPr lang="en-US"/>
          </a:p>
        </p:txBody>
      </p:sp>
    </p:spTree>
    <p:extLst>
      <p:ext uri="{BB962C8B-B14F-4D97-AF65-F5344CB8AC3E}">
        <p14:creationId xmlns:p14="http://schemas.microsoft.com/office/powerpoint/2010/main" val="68176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AA7A504-FE6A-4A86-96D8-8AC386B6BF61}" type="slidenum">
              <a:rPr lang="en-US" smtClean="0"/>
              <a:t>3</a:t>
            </a:fld>
            <a:endParaRPr lang="en-US"/>
          </a:p>
        </p:txBody>
      </p:sp>
    </p:spTree>
    <p:extLst>
      <p:ext uri="{BB962C8B-B14F-4D97-AF65-F5344CB8AC3E}">
        <p14:creationId xmlns:p14="http://schemas.microsoft.com/office/powerpoint/2010/main" val="2329065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AA7A504-FE6A-4A86-96D8-8AC386B6BF61}" type="slidenum">
              <a:rPr lang="en-US" smtClean="0"/>
              <a:t>4</a:t>
            </a:fld>
            <a:endParaRPr lang="en-US"/>
          </a:p>
        </p:txBody>
      </p:sp>
    </p:spTree>
    <p:extLst>
      <p:ext uri="{BB962C8B-B14F-4D97-AF65-F5344CB8AC3E}">
        <p14:creationId xmlns:p14="http://schemas.microsoft.com/office/powerpoint/2010/main" val="404744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AA7A504-FE6A-4A86-96D8-8AC386B6BF61}" type="slidenum">
              <a:rPr lang="en-US" smtClean="0"/>
              <a:t>5</a:t>
            </a:fld>
            <a:endParaRPr lang="en-US"/>
          </a:p>
        </p:txBody>
      </p:sp>
    </p:spTree>
    <p:extLst>
      <p:ext uri="{BB962C8B-B14F-4D97-AF65-F5344CB8AC3E}">
        <p14:creationId xmlns:p14="http://schemas.microsoft.com/office/powerpoint/2010/main" val="2929577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AA7A504-FE6A-4A86-96D8-8AC386B6BF61}" type="slidenum">
              <a:rPr lang="en-US" smtClean="0"/>
              <a:t>6</a:t>
            </a:fld>
            <a:endParaRPr lang="en-US"/>
          </a:p>
        </p:txBody>
      </p:sp>
    </p:spTree>
    <p:extLst>
      <p:ext uri="{BB962C8B-B14F-4D97-AF65-F5344CB8AC3E}">
        <p14:creationId xmlns:p14="http://schemas.microsoft.com/office/powerpoint/2010/main" val="3088379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AA7A504-FE6A-4A86-96D8-8AC386B6BF61}" type="slidenum">
              <a:rPr lang="en-US" smtClean="0"/>
              <a:t>7</a:t>
            </a:fld>
            <a:endParaRPr lang="en-US"/>
          </a:p>
        </p:txBody>
      </p:sp>
    </p:spTree>
    <p:extLst>
      <p:ext uri="{BB962C8B-B14F-4D97-AF65-F5344CB8AC3E}">
        <p14:creationId xmlns:p14="http://schemas.microsoft.com/office/powerpoint/2010/main" val="373218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AA7A504-FE6A-4A86-96D8-8AC386B6BF61}" type="slidenum">
              <a:rPr lang="en-US" smtClean="0"/>
              <a:t>8</a:t>
            </a:fld>
            <a:endParaRPr lang="en-US"/>
          </a:p>
        </p:txBody>
      </p:sp>
    </p:spTree>
    <p:extLst>
      <p:ext uri="{BB962C8B-B14F-4D97-AF65-F5344CB8AC3E}">
        <p14:creationId xmlns:p14="http://schemas.microsoft.com/office/powerpoint/2010/main" val="182652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AA7A504-FE6A-4A86-96D8-8AC386B6BF61}" type="slidenum">
              <a:rPr lang="en-US" smtClean="0"/>
              <a:t>9</a:t>
            </a:fld>
            <a:endParaRPr lang="en-US"/>
          </a:p>
        </p:txBody>
      </p:sp>
    </p:spTree>
    <p:extLst>
      <p:ext uri="{BB962C8B-B14F-4D97-AF65-F5344CB8AC3E}">
        <p14:creationId xmlns:p14="http://schemas.microsoft.com/office/powerpoint/2010/main" val="3147201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34390" y="2440940"/>
            <a:ext cx="9456420" cy="165354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68780" y="4409440"/>
            <a:ext cx="7787640" cy="1968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650" b="0" i="0">
                <a:solidFill>
                  <a:schemeClr val="bg1"/>
                </a:solidFill>
                <a:latin typeface="Arial"/>
                <a:cs typeface="Arial"/>
              </a:defRPr>
            </a:lvl1pPr>
          </a:lstStyle>
          <a:p>
            <a:pPr marL="12700">
              <a:lnSpc>
                <a:spcPct val="100000"/>
              </a:lnSpc>
              <a:spcBef>
                <a:spcPts val="60"/>
              </a:spcBef>
            </a:pPr>
            <a:r>
              <a:rPr spc="10" dirty="0"/>
              <a:t>CONFIDENTIAL</a:t>
            </a:r>
            <a:r>
              <a:rPr spc="-10" dirty="0"/>
              <a:t> </a:t>
            </a:r>
            <a:r>
              <a:rPr spc="10" dirty="0"/>
              <a:t>AND</a:t>
            </a:r>
            <a:r>
              <a:rPr spc="-5" dirty="0"/>
              <a:t> </a:t>
            </a:r>
            <a:r>
              <a:rPr spc="10" dirty="0"/>
              <a:t>PROPRIETARY</a:t>
            </a:r>
          </a:p>
          <a:p>
            <a:pPr marL="12700" marR="5080">
              <a:lnSpc>
                <a:spcPct val="105800"/>
              </a:lnSpc>
            </a:pPr>
            <a:r>
              <a:rPr spc="5" dirty="0"/>
              <a:t>This</a:t>
            </a:r>
            <a:r>
              <a:rPr spc="10" dirty="0"/>
              <a:t> document</a:t>
            </a:r>
            <a:r>
              <a:rPr spc="15" dirty="0"/>
              <a:t> </a:t>
            </a:r>
            <a:r>
              <a:rPr spc="10" dirty="0"/>
              <a:t>and</a:t>
            </a:r>
            <a:r>
              <a:rPr spc="15" dirty="0"/>
              <a:t> </a:t>
            </a:r>
            <a:r>
              <a:rPr spc="5" dirty="0"/>
              <a:t>all</a:t>
            </a:r>
            <a:r>
              <a:rPr spc="15" dirty="0"/>
              <a:t> </a:t>
            </a:r>
            <a:r>
              <a:rPr spc="5" dirty="0"/>
              <a:t>its</a:t>
            </a:r>
            <a:r>
              <a:rPr spc="15" dirty="0"/>
              <a:t> </a:t>
            </a:r>
            <a:r>
              <a:rPr spc="5" dirty="0"/>
              <a:t>contents</a:t>
            </a:r>
            <a:r>
              <a:rPr spc="15" dirty="0"/>
              <a:t> </a:t>
            </a:r>
            <a:r>
              <a:rPr spc="5" dirty="0"/>
              <a:t>are</a:t>
            </a:r>
            <a:r>
              <a:rPr spc="15" dirty="0"/>
              <a:t> </a:t>
            </a:r>
            <a:r>
              <a:rPr spc="5" dirty="0"/>
              <a:t>intended</a:t>
            </a:r>
            <a:r>
              <a:rPr spc="15" dirty="0"/>
              <a:t> </a:t>
            </a:r>
            <a:r>
              <a:rPr spc="5" dirty="0"/>
              <a:t>for</a:t>
            </a:r>
            <a:r>
              <a:rPr spc="15" dirty="0"/>
              <a:t> </a:t>
            </a:r>
            <a:r>
              <a:rPr spc="5" dirty="0"/>
              <a:t>the</a:t>
            </a:r>
            <a:r>
              <a:rPr spc="10" dirty="0"/>
              <a:t> </a:t>
            </a:r>
            <a:r>
              <a:rPr spc="5" dirty="0"/>
              <a:t>sole</a:t>
            </a:r>
            <a:r>
              <a:rPr spc="15" dirty="0"/>
              <a:t> </a:t>
            </a:r>
            <a:r>
              <a:rPr spc="10" dirty="0"/>
              <a:t>use</a:t>
            </a:r>
            <a:r>
              <a:rPr spc="15" dirty="0"/>
              <a:t> </a:t>
            </a:r>
            <a:r>
              <a:rPr spc="5" dirty="0"/>
              <a:t>of</a:t>
            </a:r>
            <a:r>
              <a:rPr spc="15" dirty="0"/>
              <a:t> </a:t>
            </a:r>
            <a:r>
              <a:rPr spc="5" dirty="0"/>
              <a:t>DiversityInc</a:t>
            </a:r>
            <a:r>
              <a:rPr spc="15" dirty="0"/>
              <a:t> </a:t>
            </a:r>
            <a:r>
              <a:rPr spc="10" dirty="0"/>
              <a:t>Top</a:t>
            </a:r>
            <a:r>
              <a:rPr spc="15" dirty="0"/>
              <a:t> </a:t>
            </a:r>
            <a:r>
              <a:rPr spc="10" dirty="0"/>
              <a:t>50</a:t>
            </a:r>
            <a:r>
              <a:rPr spc="15" dirty="0"/>
              <a:t> </a:t>
            </a:r>
            <a:r>
              <a:rPr spc="5" dirty="0"/>
              <a:t>Survey</a:t>
            </a:r>
            <a:r>
              <a:rPr spc="15" dirty="0"/>
              <a:t> </a:t>
            </a:r>
            <a:r>
              <a:rPr spc="5" dirty="0"/>
              <a:t>Participants.</a:t>
            </a:r>
            <a:r>
              <a:rPr spc="15" dirty="0"/>
              <a:t> </a:t>
            </a:r>
            <a:r>
              <a:rPr spc="10" dirty="0"/>
              <a:t>Any use</a:t>
            </a:r>
            <a:r>
              <a:rPr spc="15" dirty="0"/>
              <a:t> </a:t>
            </a:r>
            <a:r>
              <a:rPr spc="5" dirty="0"/>
              <a:t>of</a:t>
            </a:r>
            <a:r>
              <a:rPr spc="15" dirty="0"/>
              <a:t> </a:t>
            </a:r>
            <a:r>
              <a:rPr spc="5" dirty="0"/>
              <a:t>this</a:t>
            </a:r>
            <a:r>
              <a:rPr spc="15" dirty="0"/>
              <a:t> </a:t>
            </a:r>
            <a:r>
              <a:rPr spc="5" dirty="0"/>
              <a:t>material</a:t>
            </a:r>
            <a:r>
              <a:rPr spc="15" dirty="0"/>
              <a:t> </a:t>
            </a:r>
            <a:r>
              <a:rPr spc="5" dirty="0"/>
              <a:t>without</a:t>
            </a:r>
            <a:r>
              <a:rPr spc="15" dirty="0"/>
              <a:t> </a:t>
            </a:r>
            <a:r>
              <a:rPr spc="5" dirty="0"/>
              <a:t>specific</a:t>
            </a:r>
            <a:r>
              <a:rPr spc="15" dirty="0"/>
              <a:t> </a:t>
            </a:r>
            <a:r>
              <a:rPr spc="5" dirty="0"/>
              <a:t>permission</a:t>
            </a:r>
            <a:r>
              <a:rPr spc="15" dirty="0"/>
              <a:t> </a:t>
            </a:r>
            <a:r>
              <a:rPr spc="10" dirty="0"/>
              <a:t>from </a:t>
            </a:r>
            <a:r>
              <a:rPr spc="15" dirty="0"/>
              <a:t> </a:t>
            </a:r>
            <a:r>
              <a:rPr spc="5" dirty="0"/>
              <a:t>DiversityInc</a:t>
            </a:r>
            <a:r>
              <a:rPr dirty="0"/>
              <a:t> </a:t>
            </a:r>
            <a:r>
              <a:rPr spc="5" dirty="0"/>
              <a:t>is strictly prohibited.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10/10/2024</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bg1"/>
                </a:solidFill>
                <a:latin typeface="Arial"/>
                <a:cs typeface="Arial"/>
              </a:defRPr>
            </a:lvl1pPr>
          </a:lstStyle>
          <a:p>
            <a:pPr marL="38100">
              <a:lnSpc>
                <a:spcPct val="100000"/>
              </a:lnSpc>
              <a:spcBef>
                <a:spcPts val="15"/>
              </a:spcBef>
            </a:pPr>
            <a:fld id="{81D60167-4931-47E6-BA6A-407CBD079E47}" type="slidenum">
              <a:rPr spc="10"/>
              <a:t>‹#›</a:t>
            </a:fld>
            <a:endParaRPr spc="1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336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50" b="0" i="0">
                <a:solidFill>
                  <a:schemeClr val="bg1"/>
                </a:solidFill>
                <a:latin typeface="Arial"/>
                <a:cs typeface="Arial"/>
              </a:defRPr>
            </a:lvl1pPr>
          </a:lstStyle>
          <a:p>
            <a:pPr marL="12700">
              <a:lnSpc>
                <a:spcPct val="100000"/>
              </a:lnSpc>
              <a:spcBef>
                <a:spcPts val="60"/>
              </a:spcBef>
            </a:pPr>
            <a:r>
              <a:rPr spc="10" dirty="0"/>
              <a:t>CONFIDENTIAL</a:t>
            </a:r>
            <a:r>
              <a:rPr spc="-10" dirty="0"/>
              <a:t> </a:t>
            </a:r>
            <a:r>
              <a:rPr spc="10" dirty="0"/>
              <a:t>AND</a:t>
            </a:r>
            <a:r>
              <a:rPr spc="-5" dirty="0"/>
              <a:t> </a:t>
            </a:r>
            <a:r>
              <a:rPr spc="10" dirty="0"/>
              <a:t>PROPRIETARY</a:t>
            </a:r>
          </a:p>
          <a:p>
            <a:pPr marL="12700" marR="5080">
              <a:lnSpc>
                <a:spcPct val="105800"/>
              </a:lnSpc>
            </a:pPr>
            <a:r>
              <a:rPr spc="5" dirty="0"/>
              <a:t>This</a:t>
            </a:r>
            <a:r>
              <a:rPr spc="10" dirty="0"/>
              <a:t> document</a:t>
            </a:r>
            <a:r>
              <a:rPr spc="15" dirty="0"/>
              <a:t> </a:t>
            </a:r>
            <a:r>
              <a:rPr spc="10" dirty="0"/>
              <a:t>and</a:t>
            </a:r>
            <a:r>
              <a:rPr spc="15" dirty="0"/>
              <a:t> </a:t>
            </a:r>
            <a:r>
              <a:rPr spc="5" dirty="0"/>
              <a:t>all</a:t>
            </a:r>
            <a:r>
              <a:rPr spc="15" dirty="0"/>
              <a:t> </a:t>
            </a:r>
            <a:r>
              <a:rPr spc="5" dirty="0"/>
              <a:t>its</a:t>
            </a:r>
            <a:r>
              <a:rPr spc="15" dirty="0"/>
              <a:t> </a:t>
            </a:r>
            <a:r>
              <a:rPr spc="5" dirty="0"/>
              <a:t>contents</a:t>
            </a:r>
            <a:r>
              <a:rPr spc="15" dirty="0"/>
              <a:t> </a:t>
            </a:r>
            <a:r>
              <a:rPr spc="5" dirty="0"/>
              <a:t>are</a:t>
            </a:r>
            <a:r>
              <a:rPr spc="15" dirty="0"/>
              <a:t> </a:t>
            </a:r>
            <a:r>
              <a:rPr spc="5" dirty="0"/>
              <a:t>intended</a:t>
            </a:r>
            <a:r>
              <a:rPr spc="15" dirty="0"/>
              <a:t> </a:t>
            </a:r>
            <a:r>
              <a:rPr spc="5" dirty="0"/>
              <a:t>for</a:t>
            </a:r>
            <a:r>
              <a:rPr spc="15" dirty="0"/>
              <a:t> </a:t>
            </a:r>
            <a:r>
              <a:rPr spc="5" dirty="0"/>
              <a:t>the</a:t>
            </a:r>
            <a:r>
              <a:rPr spc="10" dirty="0"/>
              <a:t> </a:t>
            </a:r>
            <a:r>
              <a:rPr spc="5" dirty="0"/>
              <a:t>sole</a:t>
            </a:r>
            <a:r>
              <a:rPr spc="15" dirty="0"/>
              <a:t> </a:t>
            </a:r>
            <a:r>
              <a:rPr spc="10" dirty="0"/>
              <a:t>use</a:t>
            </a:r>
            <a:r>
              <a:rPr spc="15" dirty="0"/>
              <a:t> </a:t>
            </a:r>
            <a:r>
              <a:rPr spc="5" dirty="0"/>
              <a:t>of</a:t>
            </a:r>
            <a:r>
              <a:rPr spc="15" dirty="0"/>
              <a:t> </a:t>
            </a:r>
            <a:r>
              <a:rPr spc="5" dirty="0"/>
              <a:t>DiversityInc</a:t>
            </a:r>
            <a:r>
              <a:rPr spc="15" dirty="0"/>
              <a:t> </a:t>
            </a:r>
            <a:r>
              <a:rPr spc="10" dirty="0"/>
              <a:t>Top</a:t>
            </a:r>
            <a:r>
              <a:rPr spc="15" dirty="0"/>
              <a:t> </a:t>
            </a:r>
            <a:r>
              <a:rPr spc="10" dirty="0"/>
              <a:t>50</a:t>
            </a:r>
            <a:r>
              <a:rPr spc="15" dirty="0"/>
              <a:t> </a:t>
            </a:r>
            <a:r>
              <a:rPr spc="5" dirty="0"/>
              <a:t>Survey</a:t>
            </a:r>
            <a:r>
              <a:rPr spc="15" dirty="0"/>
              <a:t> </a:t>
            </a:r>
            <a:r>
              <a:rPr spc="5" dirty="0"/>
              <a:t>Participants.</a:t>
            </a:r>
            <a:r>
              <a:rPr spc="15" dirty="0"/>
              <a:t> </a:t>
            </a:r>
            <a:r>
              <a:rPr spc="10" dirty="0"/>
              <a:t>Any use</a:t>
            </a:r>
            <a:r>
              <a:rPr spc="15" dirty="0"/>
              <a:t> </a:t>
            </a:r>
            <a:r>
              <a:rPr spc="5" dirty="0"/>
              <a:t>of</a:t>
            </a:r>
            <a:r>
              <a:rPr spc="15" dirty="0"/>
              <a:t> </a:t>
            </a:r>
            <a:r>
              <a:rPr spc="5" dirty="0"/>
              <a:t>this</a:t>
            </a:r>
            <a:r>
              <a:rPr spc="15" dirty="0"/>
              <a:t> </a:t>
            </a:r>
            <a:r>
              <a:rPr spc="5" dirty="0"/>
              <a:t>material</a:t>
            </a:r>
            <a:r>
              <a:rPr spc="15" dirty="0"/>
              <a:t> </a:t>
            </a:r>
            <a:r>
              <a:rPr spc="5" dirty="0"/>
              <a:t>without</a:t>
            </a:r>
            <a:r>
              <a:rPr spc="15" dirty="0"/>
              <a:t> </a:t>
            </a:r>
            <a:r>
              <a:rPr spc="5" dirty="0"/>
              <a:t>specific</a:t>
            </a:r>
            <a:r>
              <a:rPr spc="15" dirty="0"/>
              <a:t> </a:t>
            </a:r>
            <a:r>
              <a:rPr spc="5" dirty="0"/>
              <a:t>permission</a:t>
            </a:r>
            <a:r>
              <a:rPr spc="15" dirty="0"/>
              <a:t> </a:t>
            </a:r>
            <a:r>
              <a:rPr spc="10" dirty="0"/>
              <a:t>from </a:t>
            </a:r>
            <a:r>
              <a:rPr spc="15" dirty="0"/>
              <a:t> </a:t>
            </a:r>
            <a:r>
              <a:rPr spc="5" dirty="0"/>
              <a:t>DiversityInc</a:t>
            </a:r>
            <a:r>
              <a:rPr dirty="0"/>
              <a:t> </a:t>
            </a:r>
            <a:r>
              <a:rPr spc="5" dirty="0"/>
              <a:t>is strictly prohibited.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10/10/2024</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bg1"/>
                </a:solidFill>
                <a:latin typeface="Arial"/>
                <a:cs typeface="Arial"/>
              </a:defRPr>
            </a:lvl1pPr>
          </a:lstStyle>
          <a:p>
            <a:pPr marL="38100">
              <a:lnSpc>
                <a:spcPct val="100000"/>
              </a:lnSpc>
              <a:spcBef>
                <a:spcPts val="15"/>
              </a:spcBef>
            </a:pPr>
            <a:fld id="{81D60167-4931-47E6-BA6A-407CBD079E47}" type="slidenum">
              <a:rPr spc="10"/>
              <a:t>‹#›</a:t>
            </a:fld>
            <a:endParaRPr spc="1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3366"/>
                </a:solidFill>
                <a:latin typeface="Arial"/>
                <a:cs typeface="Arial"/>
              </a:defRPr>
            </a:lvl1pPr>
          </a:lstStyle>
          <a:p>
            <a:endParaRPr/>
          </a:p>
        </p:txBody>
      </p:sp>
      <p:sp>
        <p:nvSpPr>
          <p:cNvPr id="3" name="Holder 3"/>
          <p:cNvSpPr>
            <a:spLocks noGrp="1"/>
          </p:cNvSpPr>
          <p:nvPr>
            <p:ph sz="half" idx="2"/>
          </p:nvPr>
        </p:nvSpPr>
        <p:spPr>
          <a:xfrm>
            <a:off x="556260" y="1811020"/>
            <a:ext cx="4839462" cy="51968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729478" y="1811020"/>
            <a:ext cx="4839462" cy="51968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50" b="0" i="0">
                <a:solidFill>
                  <a:schemeClr val="bg1"/>
                </a:solidFill>
                <a:latin typeface="Arial"/>
                <a:cs typeface="Arial"/>
              </a:defRPr>
            </a:lvl1pPr>
          </a:lstStyle>
          <a:p>
            <a:pPr marL="12700">
              <a:lnSpc>
                <a:spcPct val="100000"/>
              </a:lnSpc>
              <a:spcBef>
                <a:spcPts val="60"/>
              </a:spcBef>
            </a:pPr>
            <a:r>
              <a:rPr spc="10" dirty="0"/>
              <a:t>CONFIDENTIAL</a:t>
            </a:r>
            <a:r>
              <a:rPr spc="-10" dirty="0"/>
              <a:t> </a:t>
            </a:r>
            <a:r>
              <a:rPr spc="10" dirty="0"/>
              <a:t>AND</a:t>
            </a:r>
            <a:r>
              <a:rPr spc="-5" dirty="0"/>
              <a:t> </a:t>
            </a:r>
            <a:r>
              <a:rPr spc="10" dirty="0"/>
              <a:t>PROPRIETARY</a:t>
            </a:r>
          </a:p>
          <a:p>
            <a:pPr marL="12700" marR="5080">
              <a:lnSpc>
                <a:spcPct val="105800"/>
              </a:lnSpc>
            </a:pPr>
            <a:r>
              <a:rPr spc="5" dirty="0"/>
              <a:t>This</a:t>
            </a:r>
            <a:r>
              <a:rPr spc="10" dirty="0"/>
              <a:t> document</a:t>
            </a:r>
            <a:r>
              <a:rPr spc="15" dirty="0"/>
              <a:t> </a:t>
            </a:r>
            <a:r>
              <a:rPr spc="10" dirty="0"/>
              <a:t>and</a:t>
            </a:r>
            <a:r>
              <a:rPr spc="15" dirty="0"/>
              <a:t> </a:t>
            </a:r>
            <a:r>
              <a:rPr spc="5" dirty="0"/>
              <a:t>all</a:t>
            </a:r>
            <a:r>
              <a:rPr spc="15" dirty="0"/>
              <a:t> </a:t>
            </a:r>
            <a:r>
              <a:rPr spc="5" dirty="0"/>
              <a:t>its</a:t>
            </a:r>
            <a:r>
              <a:rPr spc="15" dirty="0"/>
              <a:t> </a:t>
            </a:r>
            <a:r>
              <a:rPr spc="5" dirty="0"/>
              <a:t>contents</a:t>
            </a:r>
            <a:r>
              <a:rPr spc="15" dirty="0"/>
              <a:t> </a:t>
            </a:r>
            <a:r>
              <a:rPr spc="5" dirty="0"/>
              <a:t>are</a:t>
            </a:r>
            <a:r>
              <a:rPr spc="15" dirty="0"/>
              <a:t> </a:t>
            </a:r>
            <a:r>
              <a:rPr spc="5" dirty="0"/>
              <a:t>intended</a:t>
            </a:r>
            <a:r>
              <a:rPr spc="15" dirty="0"/>
              <a:t> </a:t>
            </a:r>
            <a:r>
              <a:rPr spc="5" dirty="0"/>
              <a:t>for</a:t>
            </a:r>
            <a:r>
              <a:rPr spc="15" dirty="0"/>
              <a:t> </a:t>
            </a:r>
            <a:r>
              <a:rPr spc="5" dirty="0"/>
              <a:t>the</a:t>
            </a:r>
            <a:r>
              <a:rPr spc="10" dirty="0"/>
              <a:t> </a:t>
            </a:r>
            <a:r>
              <a:rPr spc="5" dirty="0"/>
              <a:t>sole</a:t>
            </a:r>
            <a:r>
              <a:rPr spc="15" dirty="0"/>
              <a:t> </a:t>
            </a:r>
            <a:r>
              <a:rPr spc="10" dirty="0"/>
              <a:t>use</a:t>
            </a:r>
            <a:r>
              <a:rPr spc="15" dirty="0"/>
              <a:t> </a:t>
            </a:r>
            <a:r>
              <a:rPr spc="5" dirty="0"/>
              <a:t>of</a:t>
            </a:r>
            <a:r>
              <a:rPr spc="15" dirty="0"/>
              <a:t> </a:t>
            </a:r>
            <a:r>
              <a:rPr spc="5" dirty="0"/>
              <a:t>DiversityInc</a:t>
            </a:r>
            <a:r>
              <a:rPr spc="15" dirty="0"/>
              <a:t> </a:t>
            </a:r>
            <a:r>
              <a:rPr spc="10" dirty="0"/>
              <a:t>Top</a:t>
            </a:r>
            <a:r>
              <a:rPr spc="15" dirty="0"/>
              <a:t> </a:t>
            </a:r>
            <a:r>
              <a:rPr spc="10" dirty="0"/>
              <a:t>50</a:t>
            </a:r>
            <a:r>
              <a:rPr spc="15" dirty="0"/>
              <a:t> </a:t>
            </a:r>
            <a:r>
              <a:rPr spc="5" dirty="0"/>
              <a:t>Survey</a:t>
            </a:r>
            <a:r>
              <a:rPr spc="15" dirty="0"/>
              <a:t> </a:t>
            </a:r>
            <a:r>
              <a:rPr spc="5" dirty="0"/>
              <a:t>Participants.</a:t>
            </a:r>
            <a:r>
              <a:rPr spc="15" dirty="0"/>
              <a:t> </a:t>
            </a:r>
            <a:r>
              <a:rPr spc="10" dirty="0"/>
              <a:t>Any use</a:t>
            </a:r>
            <a:r>
              <a:rPr spc="15" dirty="0"/>
              <a:t> </a:t>
            </a:r>
            <a:r>
              <a:rPr spc="5" dirty="0"/>
              <a:t>of</a:t>
            </a:r>
            <a:r>
              <a:rPr spc="15" dirty="0"/>
              <a:t> </a:t>
            </a:r>
            <a:r>
              <a:rPr spc="5" dirty="0"/>
              <a:t>this</a:t>
            </a:r>
            <a:r>
              <a:rPr spc="15" dirty="0"/>
              <a:t> </a:t>
            </a:r>
            <a:r>
              <a:rPr spc="5" dirty="0"/>
              <a:t>material</a:t>
            </a:r>
            <a:r>
              <a:rPr spc="15" dirty="0"/>
              <a:t> </a:t>
            </a:r>
            <a:r>
              <a:rPr spc="5" dirty="0"/>
              <a:t>without</a:t>
            </a:r>
            <a:r>
              <a:rPr spc="15" dirty="0"/>
              <a:t> </a:t>
            </a:r>
            <a:r>
              <a:rPr spc="5" dirty="0"/>
              <a:t>specific</a:t>
            </a:r>
            <a:r>
              <a:rPr spc="15" dirty="0"/>
              <a:t> </a:t>
            </a:r>
            <a:r>
              <a:rPr spc="5" dirty="0"/>
              <a:t>permission</a:t>
            </a:r>
            <a:r>
              <a:rPr spc="15" dirty="0"/>
              <a:t> </a:t>
            </a:r>
            <a:r>
              <a:rPr spc="10" dirty="0"/>
              <a:t>from </a:t>
            </a:r>
            <a:r>
              <a:rPr spc="15" dirty="0"/>
              <a:t> </a:t>
            </a:r>
            <a:r>
              <a:rPr spc="5" dirty="0"/>
              <a:t>DiversityInc</a:t>
            </a:r>
            <a:r>
              <a:rPr dirty="0"/>
              <a:t> </a:t>
            </a:r>
            <a:r>
              <a:rPr spc="5" dirty="0"/>
              <a:t>is strictly prohibited.</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10/10/2024</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bg1"/>
                </a:solidFill>
                <a:latin typeface="Arial"/>
                <a:cs typeface="Arial"/>
              </a:defRPr>
            </a:lvl1pPr>
          </a:lstStyle>
          <a:p>
            <a:pPr marL="38100">
              <a:lnSpc>
                <a:spcPct val="100000"/>
              </a:lnSpc>
              <a:spcBef>
                <a:spcPts val="15"/>
              </a:spcBef>
            </a:pPr>
            <a:fld id="{81D60167-4931-47E6-BA6A-407CBD079E47}" type="slidenum">
              <a:rPr spc="10"/>
              <a:t>‹#›</a:t>
            </a:fld>
            <a:endParaRPr spc="1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099" y="161924"/>
            <a:ext cx="11058524" cy="266699"/>
          </a:xfrm>
          <a:prstGeom prst="rect">
            <a:avLst/>
          </a:prstGeom>
        </p:spPr>
      </p:pic>
      <p:sp>
        <p:nvSpPr>
          <p:cNvPr id="2" name="Holder 2"/>
          <p:cNvSpPr>
            <a:spLocks noGrp="1"/>
          </p:cNvSpPr>
          <p:nvPr>
            <p:ph type="title"/>
          </p:nvPr>
        </p:nvSpPr>
        <p:spPr/>
        <p:txBody>
          <a:bodyPr lIns="0" tIns="0" rIns="0" bIns="0"/>
          <a:lstStyle>
            <a:lvl1pPr>
              <a:defRPr sz="1800" b="1" i="0">
                <a:solidFill>
                  <a:srgbClr val="00336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650" b="0" i="0">
                <a:solidFill>
                  <a:schemeClr val="bg1"/>
                </a:solidFill>
                <a:latin typeface="Arial"/>
                <a:cs typeface="Arial"/>
              </a:defRPr>
            </a:lvl1pPr>
          </a:lstStyle>
          <a:p>
            <a:pPr marL="12700">
              <a:lnSpc>
                <a:spcPct val="100000"/>
              </a:lnSpc>
              <a:spcBef>
                <a:spcPts val="60"/>
              </a:spcBef>
            </a:pPr>
            <a:r>
              <a:rPr spc="10" dirty="0"/>
              <a:t>CONFIDENTIAL</a:t>
            </a:r>
            <a:r>
              <a:rPr spc="-10" dirty="0"/>
              <a:t> </a:t>
            </a:r>
            <a:r>
              <a:rPr spc="10" dirty="0"/>
              <a:t>AND</a:t>
            </a:r>
            <a:r>
              <a:rPr spc="-5" dirty="0"/>
              <a:t> </a:t>
            </a:r>
            <a:r>
              <a:rPr spc="10" dirty="0"/>
              <a:t>PROPRIETARY</a:t>
            </a:r>
          </a:p>
          <a:p>
            <a:pPr marL="12700" marR="5080">
              <a:lnSpc>
                <a:spcPct val="105800"/>
              </a:lnSpc>
            </a:pPr>
            <a:r>
              <a:rPr spc="5" dirty="0"/>
              <a:t>This</a:t>
            </a:r>
            <a:r>
              <a:rPr spc="10" dirty="0"/>
              <a:t> document</a:t>
            </a:r>
            <a:r>
              <a:rPr spc="15" dirty="0"/>
              <a:t> </a:t>
            </a:r>
            <a:r>
              <a:rPr spc="10" dirty="0"/>
              <a:t>and</a:t>
            </a:r>
            <a:r>
              <a:rPr spc="15" dirty="0"/>
              <a:t> </a:t>
            </a:r>
            <a:r>
              <a:rPr spc="5" dirty="0"/>
              <a:t>all</a:t>
            </a:r>
            <a:r>
              <a:rPr spc="15" dirty="0"/>
              <a:t> </a:t>
            </a:r>
            <a:r>
              <a:rPr spc="5" dirty="0"/>
              <a:t>its</a:t>
            </a:r>
            <a:r>
              <a:rPr spc="15" dirty="0"/>
              <a:t> </a:t>
            </a:r>
            <a:r>
              <a:rPr spc="5" dirty="0"/>
              <a:t>contents</a:t>
            </a:r>
            <a:r>
              <a:rPr spc="15" dirty="0"/>
              <a:t> </a:t>
            </a:r>
            <a:r>
              <a:rPr spc="5" dirty="0"/>
              <a:t>are</a:t>
            </a:r>
            <a:r>
              <a:rPr spc="15" dirty="0"/>
              <a:t> </a:t>
            </a:r>
            <a:r>
              <a:rPr spc="5" dirty="0"/>
              <a:t>intended</a:t>
            </a:r>
            <a:r>
              <a:rPr spc="15" dirty="0"/>
              <a:t> </a:t>
            </a:r>
            <a:r>
              <a:rPr spc="5" dirty="0"/>
              <a:t>for</a:t>
            </a:r>
            <a:r>
              <a:rPr spc="15" dirty="0"/>
              <a:t> </a:t>
            </a:r>
            <a:r>
              <a:rPr spc="5" dirty="0"/>
              <a:t>the</a:t>
            </a:r>
            <a:r>
              <a:rPr spc="10" dirty="0"/>
              <a:t> </a:t>
            </a:r>
            <a:r>
              <a:rPr spc="5" dirty="0"/>
              <a:t>sole</a:t>
            </a:r>
            <a:r>
              <a:rPr spc="15" dirty="0"/>
              <a:t> </a:t>
            </a:r>
            <a:r>
              <a:rPr spc="10" dirty="0"/>
              <a:t>use</a:t>
            </a:r>
            <a:r>
              <a:rPr spc="15" dirty="0"/>
              <a:t> </a:t>
            </a:r>
            <a:r>
              <a:rPr spc="5" dirty="0"/>
              <a:t>of</a:t>
            </a:r>
            <a:r>
              <a:rPr spc="15" dirty="0"/>
              <a:t> </a:t>
            </a:r>
            <a:r>
              <a:rPr spc="5" dirty="0"/>
              <a:t>DiversityInc</a:t>
            </a:r>
            <a:r>
              <a:rPr spc="15" dirty="0"/>
              <a:t> </a:t>
            </a:r>
            <a:r>
              <a:rPr spc="10" dirty="0"/>
              <a:t>Top</a:t>
            </a:r>
            <a:r>
              <a:rPr spc="15" dirty="0"/>
              <a:t> </a:t>
            </a:r>
            <a:r>
              <a:rPr spc="10" dirty="0"/>
              <a:t>50</a:t>
            </a:r>
            <a:r>
              <a:rPr spc="15" dirty="0"/>
              <a:t> </a:t>
            </a:r>
            <a:r>
              <a:rPr spc="5" dirty="0"/>
              <a:t>Survey</a:t>
            </a:r>
            <a:r>
              <a:rPr spc="15" dirty="0"/>
              <a:t> </a:t>
            </a:r>
            <a:r>
              <a:rPr spc="5" dirty="0"/>
              <a:t>Participants.</a:t>
            </a:r>
            <a:r>
              <a:rPr spc="15" dirty="0"/>
              <a:t> </a:t>
            </a:r>
            <a:r>
              <a:rPr spc="10" dirty="0"/>
              <a:t>Any use</a:t>
            </a:r>
            <a:r>
              <a:rPr spc="15" dirty="0"/>
              <a:t> </a:t>
            </a:r>
            <a:r>
              <a:rPr spc="5" dirty="0"/>
              <a:t>of</a:t>
            </a:r>
            <a:r>
              <a:rPr spc="15" dirty="0"/>
              <a:t> </a:t>
            </a:r>
            <a:r>
              <a:rPr spc="5" dirty="0"/>
              <a:t>this</a:t>
            </a:r>
            <a:r>
              <a:rPr spc="15" dirty="0"/>
              <a:t> </a:t>
            </a:r>
            <a:r>
              <a:rPr spc="5" dirty="0"/>
              <a:t>material</a:t>
            </a:r>
            <a:r>
              <a:rPr spc="15" dirty="0"/>
              <a:t> </a:t>
            </a:r>
            <a:r>
              <a:rPr spc="5" dirty="0"/>
              <a:t>without</a:t>
            </a:r>
            <a:r>
              <a:rPr spc="15" dirty="0"/>
              <a:t> </a:t>
            </a:r>
            <a:r>
              <a:rPr spc="5" dirty="0"/>
              <a:t>specific</a:t>
            </a:r>
            <a:r>
              <a:rPr spc="15" dirty="0"/>
              <a:t> </a:t>
            </a:r>
            <a:r>
              <a:rPr spc="5" dirty="0"/>
              <a:t>permission</a:t>
            </a:r>
            <a:r>
              <a:rPr spc="15" dirty="0"/>
              <a:t> </a:t>
            </a:r>
            <a:r>
              <a:rPr spc="10" dirty="0"/>
              <a:t>from </a:t>
            </a:r>
            <a:r>
              <a:rPr spc="15" dirty="0"/>
              <a:t> </a:t>
            </a:r>
            <a:r>
              <a:rPr spc="5" dirty="0"/>
              <a:t>DiversityInc</a:t>
            </a:r>
            <a:r>
              <a:rPr dirty="0"/>
              <a:t> </a:t>
            </a:r>
            <a:r>
              <a:rPr spc="5" dirty="0"/>
              <a:t>is strictly prohibited.</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10/10/2024</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bg1"/>
                </a:solidFill>
                <a:latin typeface="Arial"/>
                <a:cs typeface="Arial"/>
              </a:defRPr>
            </a:lvl1pPr>
          </a:lstStyle>
          <a:p>
            <a:pPr marL="38100">
              <a:lnSpc>
                <a:spcPct val="100000"/>
              </a:lnSpc>
              <a:spcBef>
                <a:spcPts val="15"/>
              </a:spcBef>
            </a:pPr>
            <a:fld id="{81D60167-4931-47E6-BA6A-407CBD079E47}" type="slidenum">
              <a:rPr spc="10"/>
              <a:t>‹#›</a:t>
            </a:fld>
            <a:endParaRPr spc="1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50" b="0" i="0">
                <a:solidFill>
                  <a:schemeClr val="bg1"/>
                </a:solidFill>
                <a:latin typeface="Arial"/>
                <a:cs typeface="Arial"/>
              </a:defRPr>
            </a:lvl1pPr>
          </a:lstStyle>
          <a:p>
            <a:pPr marL="12700">
              <a:lnSpc>
                <a:spcPct val="100000"/>
              </a:lnSpc>
              <a:spcBef>
                <a:spcPts val="60"/>
              </a:spcBef>
            </a:pPr>
            <a:r>
              <a:rPr spc="10" dirty="0"/>
              <a:t>CONFIDENTIAL</a:t>
            </a:r>
            <a:r>
              <a:rPr spc="-10" dirty="0"/>
              <a:t> </a:t>
            </a:r>
            <a:r>
              <a:rPr spc="10" dirty="0"/>
              <a:t>AND</a:t>
            </a:r>
            <a:r>
              <a:rPr spc="-5" dirty="0"/>
              <a:t> </a:t>
            </a:r>
            <a:r>
              <a:rPr spc="10" dirty="0"/>
              <a:t>PROPRIETARY</a:t>
            </a:r>
          </a:p>
          <a:p>
            <a:pPr marL="12700" marR="5080">
              <a:lnSpc>
                <a:spcPct val="105800"/>
              </a:lnSpc>
            </a:pPr>
            <a:r>
              <a:rPr spc="5" dirty="0"/>
              <a:t>This</a:t>
            </a:r>
            <a:r>
              <a:rPr spc="10" dirty="0"/>
              <a:t> document</a:t>
            </a:r>
            <a:r>
              <a:rPr spc="15" dirty="0"/>
              <a:t> </a:t>
            </a:r>
            <a:r>
              <a:rPr spc="10" dirty="0"/>
              <a:t>and</a:t>
            </a:r>
            <a:r>
              <a:rPr spc="15" dirty="0"/>
              <a:t> </a:t>
            </a:r>
            <a:r>
              <a:rPr spc="5" dirty="0"/>
              <a:t>all</a:t>
            </a:r>
            <a:r>
              <a:rPr spc="15" dirty="0"/>
              <a:t> </a:t>
            </a:r>
            <a:r>
              <a:rPr spc="5" dirty="0"/>
              <a:t>its</a:t>
            </a:r>
            <a:r>
              <a:rPr spc="15" dirty="0"/>
              <a:t> </a:t>
            </a:r>
            <a:r>
              <a:rPr spc="5" dirty="0"/>
              <a:t>contents</a:t>
            </a:r>
            <a:r>
              <a:rPr spc="15" dirty="0"/>
              <a:t> </a:t>
            </a:r>
            <a:r>
              <a:rPr spc="5" dirty="0"/>
              <a:t>are</a:t>
            </a:r>
            <a:r>
              <a:rPr spc="15" dirty="0"/>
              <a:t> </a:t>
            </a:r>
            <a:r>
              <a:rPr spc="5" dirty="0"/>
              <a:t>intended</a:t>
            </a:r>
            <a:r>
              <a:rPr spc="15" dirty="0"/>
              <a:t> </a:t>
            </a:r>
            <a:r>
              <a:rPr spc="5" dirty="0"/>
              <a:t>for</a:t>
            </a:r>
            <a:r>
              <a:rPr spc="15" dirty="0"/>
              <a:t> </a:t>
            </a:r>
            <a:r>
              <a:rPr spc="5" dirty="0"/>
              <a:t>the</a:t>
            </a:r>
            <a:r>
              <a:rPr spc="10" dirty="0"/>
              <a:t> </a:t>
            </a:r>
            <a:r>
              <a:rPr spc="5" dirty="0"/>
              <a:t>sole</a:t>
            </a:r>
            <a:r>
              <a:rPr spc="15" dirty="0"/>
              <a:t> </a:t>
            </a:r>
            <a:r>
              <a:rPr spc="10" dirty="0"/>
              <a:t>use</a:t>
            </a:r>
            <a:r>
              <a:rPr spc="15" dirty="0"/>
              <a:t> </a:t>
            </a:r>
            <a:r>
              <a:rPr spc="5" dirty="0"/>
              <a:t>of</a:t>
            </a:r>
            <a:r>
              <a:rPr spc="15" dirty="0"/>
              <a:t> </a:t>
            </a:r>
            <a:r>
              <a:rPr spc="5" dirty="0"/>
              <a:t>DiversityInc</a:t>
            </a:r>
            <a:r>
              <a:rPr spc="15" dirty="0"/>
              <a:t> </a:t>
            </a:r>
            <a:r>
              <a:rPr spc="10" dirty="0"/>
              <a:t>Top</a:t>
            </a:r>
            <a:r>
              <a:rPr spc="15" dirty="0"/>
              <a:t> </a:t>
            </a:r>
            <a:r>
              <a:rPr spc="10" dirty="0"/>
              <a:t>50</a:t>
            </a:r>
            <a:r>
              <a:rPr spc="15" dirty="0"/>
              <a:t> </a:t>
            </a:r>
            <a:r>
              <a:rPr spc="5" dirty="0"/>
              <a:t>Survey</a:t>
            </a:r>
            <a:r>
              <a:rPr spc="15" dirty="0"/>
              <a:t> </a:t>
            </a:r>
            <a:r>
              <a:rPr spc="5" dirty="0"/>
              <a:t>Participants.</a:t>
            </a:r>
            <a:r>
              <a:rPr spc="15" dirty="0"/>
              <a:t> </a:t>
            </a:r>
            <a:r>
              <a:rPr spc="10" dirty="0"/>
              <a:t>Any use</a:t>
            </a:r>
            <a:r>
              <a:rPr spc="15" dirty="0"/>
              <a:t> </a:t>
            </a:r>
            <a:r>
              <a:rPr spc="5" dirty="0"/>
              <a:t>of</a:t>
            </a:r>
            <a:r>
              <a:rPr spc="15" dirty="0"/>
              <a:t> </a:t>
            </a:r>
            <a:r>
              <a:rPr spc="5" dirty="0"/>
              <a:t>this</a:t>
            </a:r>
            <a:r>
              <a:rPr spc="15" dirty="0"/>
              <a:t> </a:t>
            </a:r>
            <a:r>
              <a:rPr spc="5" dirty="0"/>
              <a:t>material</a:t>
            </a:r>
            <a:r>
              <a:rPr spc="15" dirty="0"/>
              <a:t> </a:t>
            </a:r>
            <a:r>
              <a:rPr spc="5" dirty="0"/>
              <a:t>without</a:t>
            </a:r>
            <a:r>
              <a:rPr spc="15" dirty="0"/>
              <a:t> </a:t>
            </a:r>
            <a:r>
              <a:rPr spc="5" dirty="0"/>
              <a:t>specific</a:t>
            </a:r>
            <a:r>
              <a:rPr spc="15" dirty="0"/>
              <a:t> </a:t>
            </a:r>
            <a:r>
              <a:rPr spc="5" dirty="0"/>
              <a:t>permission</a:t>
            </a:r>
            <a:r>
              <a:rPr spc="15" dirty="0"/>
              <a:t> </a:t>
            </a:r>
            <a:r>
              <a:rPr spc="10" dirty="0"/>
              <a:t>from </a:t>
            </a:r>
            <a:r>
              <a:rPr spc="15" dirty="0"/>
              <a:t> </a:t>
            </a:r>
            <a:r>
              <a:rPr spc="5" dirty="0"/>
              <a:t>DiversityInc</a:t>
            </a:r>
            <a:r>
              <a:rPr dirty="0"/>
              <a:t> </a:t>
            </a:r>
            <a:r>
              <a:rPr spc="5" dirty="0"/>
              <a:t>is strictly prohibited.</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10/10/2024</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bg1"/>
                </a:solidFill>
                <a:latin typeface="Arial"/>
                <a:cs typeface="Arial"/>
              </a:defRPr>
            </a:lvl1pPr>
          </a:lstStyle>
          <a:p>
            <a:pPr marL="38100">
              <a:lnSpc>
                <a:spcPct val="100000"/>
              </a:lnSpc>
              <a:spcBef>
                <a:spcPts val="15"/>
              </a:spcBef>
            </a:pPr>
            <a:fld id="{81D60167-4931-47E6-BA6A-407CBD079E47}" type="slidenum">
              <a:rPr spc="10"/>
              <a:t>‹#›</a:t>
            </a:fld>
            <a:endParaRPr spc="1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7353300"/>
            <a:ext cx="11125200" cy="485774"/>
          </a:xfrm>
          <a:prstGeom prst="rect">
            <a:avLst/>
          </a:prstGeom>
        </p:spPr>
      </p:pic>
      <p:sp>
        <p:nvSpPr>
          <p:cNvPr id="2" name="Holder 2"/>
          <p:cNvSpPr>
            <a:spLocks noGrp="1"/>
          </p:cNvSpPr>
          <p:nvPr>
            <p:ph type="title"/>
          </p:nvPr>
        </p:nvSpPr>
        <p:spPr>
          <a:xfrm>
            <a:off x="12451" y="549275"/>
            <a:ext cx="2590800" cy="299719"/>
          </a:xfrm>
          <a:prstGeom prst="rect">
            <a:avLst/>
          </a:prstGeom>
        </p:spPr>
        <p:txBody>
          <a:bodyPr wrap="square" lIns="0" tIns="0" rIns="0" bIns="0">
            <a:spAutoFit/>
          </a:bodyPr>
          <a:lstStyle>
            <a:lvl1pPr>
              <a:defRPr sz="1800" b="1" i="0">
                <a:solidFill>
                  <a:srgbClr val="003366"/>
                </a:solidFill>
                <a:latin typeface="Arial"/>
                <a:cs typeface="Arial"/>
              </a:defRPr>
            </a:lvl1pPr>
          </a:lstStyle>
          <a:p>
            <a:endParaRPr/>
          </a:p>
        </p:txBody>
      </p:sp>
      <p:sp>
        <p:nvSpPr>
          <p:cNvPr id="3" name="Holder 3"/>
          <p:cNvSpPr>
            <a:spLocks noGrp="1"/>
          </p:cNvSpPr>
          <p:nvPr>
            <p:ph type="body" idx="1"/>
          </p:nvPr>
        </p:nvSpPr>
        <p:spPr>
          <a:xfrm>
            <a:off x="33337" y="1371599"/>
            <a:ext cx="8272780" cy="315658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02951" y="7453495"/>
            <a:ext cx="6216650" cy="330834"/>
          </a:xfrm>
          <a:prstGeom prst="rect">
            <a:avLst/>
          </a:prstGeom>
        </p:spPr>
        <p:txBody>
          <a:bodyPr wrap="square" lIns="0" tIns="0" rIns="0" bIns="0">
            <a:spAutoFit/>
          </a:bodyPr>
          <a:lstStyle>
            <a:lvl1pPr>
              <a:defRPr sz="650" b="0" i="0">
                <a:solidFill>
                  <a:schemeClr val="bg1"/>
                </a:solidFill>
                <a:latin typeface="Arial"/>
                <a:cs typeface="Arial"/>
              </a:defRPr>
            </a:lvl1pPr>
          </a:lstStyle>
          <a:p>
            <a:pPr marL="12700">
              <a:lnSpc>
                <a:spcPct val="100000"/>
              </a:lnSpc>
              <a:spcBef>
                <a:spcPts val="60"/>
              </a:spcBef>
            </a:pPr>
            <a:r>
              <a:rPr spc="10" dirty="0"/>
              <a:t>CONFIDENTIAL</a:t>
            </a:r>
            <a:r>
              <a:rPr spc="-10" dirty="0"/>
              <a:t> </a:t>
            </a:r>
            <a:r>
              <a:rPr spc="10" dirty="0"/>
              <a:t>AND</a:t>
            </a:r>
            <a:r>
              <a:rPr spc="-5" dirty="0"/>
              <a:t> </a:t>
            </a:r>
            <a:r>
              <a:rPr spc="10" dirty="0"/>
              <a:t>PROPRIETARY</a:t>
            </a:r>
          </a:p>
          <a:p>
            <a:pPr marL="12700" marR="5080">
              <a:lnSpc>
                <a:spcPct val="105800"/>
              </a:lnSpc>
            </a:pPr>
            <a:r>
              <a:rPr spc="5" dirty="0"/>
              <a:t>This</a:t>
            </a:r>
            <a:r>
              <a:rPr spc="10" dirty="0"/>
              <a:t> document</a:t>
            </a:r>
            <a:r>
              <a:rPr spc="15" dirty="0"/>
              <a:t> </a:t>
            </a:r>
            <a:r>
              <a:rPr spc="10" dirty="0"/>
              <a:t>and</a:t>
            </a:r>
            <a:r>
              <a:rPr spc="15" dirty="0"/>
              <a:t> </a:t>
            </a:r>
            <a:r>
              <a:rPr spc="5" dirty="0"/>
              <a:t>all</a:t>
            </a:r>
            <a:r>
              <a:rPr spc="15" dirty="0"/>
              <a:t> </a:t>
            </a:r>
            <a:r>
              <a:rPr spc="5" dirty="0"/>
              <a:t>its</a:t>
            </a:r>
            <a:r>
              <a:rPr spc="15" dirty="0"/>
              <a:t> </a:t>
            </a:r>
            <a:r>
              <a:rPr spc="5" dirty="0"/>
              <a:t>contents</a:t>
            </a:r>
            <a:r>
              <a:rPr spc="15" dirty="0"/>
              <a:t> </a:t>
            </a:r>
            <a:r>
              <a:rPr spc="5" dirty="0"/>
              <a:t>are</a:t>
            </a:r>
            <a:r>
              <a:rPr spc="15" dirty="0"/>
              <a:t> </a:t>
            </a:r>
            <a:r>
              <a:rPr spc="5" dirty="0"/>
              <a:t>intended</a:t>
            </a:r>
            <a:r>
              <a:rPr spc="15" dirty="0"/>
              <a:t> </a:t>
            </a:r>
            <a:r>
              <a:rPr spc="5" dirty="0"/>
              <a:t>for</a:t>
            </a:r>
            <a:r>
              <a:rPr spc="15" dirty="0"/>
              <a:t> </a:t>
            </a:r>
            <a:r>
              <a:rPr spc="5" dirty="0"/>
              <a:t>the</a:t>
            </a:r>
            <a:r>
              <a:rPr spc="10" dirty="0"/>
              <a:t> </a:t>
            </a:r>
            <a:r>
              <a:rPr spc="5" dirty="0"/>
              <a:t>sole</a:t>
            </a:r>
            <a:r>
              <a:rPr spc="15" dirty="0"/>
              <a:t> </a:t>
            </a:r>
            <a:r>
              <a:rPr spc="10" dirty="0"/>
              <a:t>use</a:t>
            </a:r>
            <a:r>
              <a:rPr spc="15" dirty="0"/>
              <a:t> </a:t>
            </a:r>
            <a:r>
              <a:rPr spc="5" dirty="0"/>
              <a:t>of</a:t>
            </a:r>
            <a:r>
              <a:rPr spc="15" dirty="0"/>
              <a:t> </a:t>
            </a:r>
            <a:r>
              <a:rPr spc="5" dirty="0"/>
              <a:t>DiversityInc</a:t>
            </a:r>
            <a:r>
              <a:rPr spc="15" dirty="0"/>
              <a:t> </a:t>
            </a:r>
            <a:r>
              <a:rPr spc="10" dirty="0"/>
              <a:t>Top</a:t>
            </a:r>
            <a:r>
              <a:rPr spc="15" dirty="0"/>
              <a:t> </a:t>
            </a:r>
            <a:r>
              <a:rPr spc="10" dirty="0"/>
              <a:t>50</a:t>
            </a:r>
            <a:r>
              <a:rPr spc="15" dirty="0"/>
              <a:t> </a:t>
            </a:r>
            <a:r>
              <a:rPr spc="5" dirty="0"/>
              <a:t>Survey</a:t>
            </a:r>
            <a:r>
              <a:rPr spc="15" dirty="0"/>
              <a:t> </a:t>
            </a:r>
            <a:r>
              <a:rPr spc="5" dirty="0"/>
              <a:t>Participants.</a:t>
            </a:r>
            <a:r>
              <a:rPr spc="15" dirty="0"/>
              <a:t> </a:t>
            </a:r>
            <a:r>
              <a:rPr spc="10" dirty="0"/>
              <a:t>Any use</a:t>
            </a:r>
            <a:r>
              <a:rPr spc="15" dirty="0"/>
              <a:t> </a:t>
            </a:r>
            <a:r>
              <a:rPr spc="5" dirty="0"/>
              <a:t>of</a:t>
            </a:r>
            <a:r>
              <a:rPr spc="15" dirty="0"/>
              <a:t> </a:t>
            </a:r>
            <a:r>
              <a:rPr spc="5" dirty="0"/>
              <a:t>this</a:t>
            </a:r>
            <a:r>
              <a:rPr spc="15" dirty="0"/>
              <a:t> </a:t>
            </a:r>
            <a:r>
              <a:rPr spc="5" dirty="0"/>
              <a:t>material</a:t>
            </a:r>
            <a:r>
              <a:rPr spc="15" dirty="0"/>
              <a:t> </a:t>
            </a:r>
            <a:r>
              <a:rPr spc="5" dirty="0"/>
              <a:t>without</a:t>
            </a:r>
            <a:r>
              <a:rPr spc="15" dirty="0"/>
              <a:t> </a:t>
            </a:r>
            <a:r>
              <a:rPr spc="5" dirty="0"/>
              <a:t>specific</a:t>
            </a:r>
            <a:r>
              <a:rPr spc="15" dirty="0"/>
              <a:t> </a:t>
            </a:r>
            <a:r>
              <a:rPr spc="5" dirty="0"/>
              <a:t>permission</a:t>
            </a:r>
            <a:r>
              <a:rPr spc="15" dirty="0"/>
              <a:t> </a:t>
            </a:r>
            <a:r>
              <a:rPr spc="10" dirty="0"/>
              <a:t>from </a:t>
            </a:r>
            <a:r>
              <a:rPr spc="15" dirty="0"/>
              <a:t> </a:t>
            </a:r>
            <a:r>
              <a:rPr spc="5" dirty="0"/>
              <a:t>DiversityInc</a:t>
            </a:r>
            <a:r>
              <a:rPr dirty="0"/>
              <a:t> </a:t>
            </a:r>
            <a:r>
              <a:rPr spc="5" dirty="0"/>
              <a:t>is strictly prohibited.</a:t>
            </a:r>
          </a:p>
        </p:txBody>
      </p:sp>
      <p:sp>
        <p:nvSpPr>
          <p:cNvPr id="5" name="Holder 5"/>
          <p:cNvSpPr>
            <a:spLocks noGrp="1"/>
          </p:cNvSpPr>
          <p:nvPr>
            <p:ph type="dt" sz="half" idx="6"/>
          </p:nvPr>
        </p:nvSpPr>
        <p:spPr>
          <a:xfrm>
            <a:off x="556260" y="7322820"/>
            <a:ext cx="2558796" cy="3937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10/10/2024</a:t>
            </a:fld>
            <a:endParaRPr lang="en-US" dirty="0"/>
          </a:p>
        </p:txBody>
      </p:sp>
      <p:sp>
        <p:nvSpPr>
          <p:cNvPr id="6" name="Holder 6"/>
          <p:cNvSpPr>
            <a:spLocks noGrp="1"/>
          </p:cNvSpPr>
          <p:nvPr>
            <p:ph type="sldNum" sz="quarter" idx="7"/>
          </p:nvPr>
        </p:nvSpPr>
        <p:spPr>
          <a:xfrm>
            <a:off x="10728572" y="7516059"/>
            <a:ext cx="327025" cy="185420"/>
          </a:xfrm>
          <a:prstGeom prst="rect">
            <a:avLst/>
          </a:prstGeom>
        </p:spPr>
        <p:txBody>
          <a:bodyPr wrap="square" lIns="0" tIns="0" rIns="0" bIns="0">
            <a:spAutoFit/>
          </a:bodyPr>
          <a:lstStyle>
            <a:lvl1pPr>
              <a:defRPr sz="1100" b="0" i="0">
                <a:solidFill>
                  <a:schemeClr val="bg1"/>
                </a:solidFill>
                <a:latin typeface="Arial"/>
                <a:cs typeface="Arial"/>
              </a:defRPr>
            </a:lvl1pPr>
          </a:lstStyle>
          <a:p>
            <a:pPr marL="38100">
              <a:lnSpc>
                <a:spcPct val="100000"/>
              </a:lnSpc>
              <a:spcBef>
                <a:spcPts val="15"/>
              </a:spcBef>
            </a:pPr>
            <a:fld id="{81D60167-4931-47E6-BA6A-407CBD079E47}" type="slidenum">
              <a:rPr spc="10"/>
              <a:t>‹#›</a:t>
            </a:fld>
            <a:endParaRPr spc="1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mailto:top50@fair360.co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mailto:top50@fair360.com" TargetMode="External"/><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support@fair360.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9296400" y="508000"/>
            <a:ext cx="1759405" cy="608330"/>
          </a:xfrm>
          <a:prstGeom prst="rect">
            <a:avLst/>
          </a:prstGeom>
        </p:spPr>
        <p:txBody>
          <a:bodyPr vert="horz" wrap="square" lIns="0" tIns="15875" rIns="0" bIns="0" rtlCol="0">
            <a:spAutoFit/>
          </a:bodyPr>
          <a:lstStyle/>
          <a:p>
            <a:pPr marL="12700">
              <a:lnSpc>
                <a:spcPct val="100000"/>
              </a:lnSpc>
              <a:spcBef>
                <a:spcPts val="125"/>
              </a:spcBef>
            </a:pPr>
            <a:r>
              <a:rPr lang="en-US" sz="3800" spc="265" dirty="0">
                <a:solidFill>
                  <a:srgbClr val="3C2E88"/>
                </a:solidFill>
                <a:latin typeface="Gill Sans MT"/>
                <a:cs typeface="Gill Sans MT"/>
              </a:rPr>
              <a:t>Step 1</a:t>
            </a:r>
            <a:endParaRPr sz="3800" dirty="0">
              <a:latin typeface="Gill Sans MT"/>
              <a:cs typeface="Gill Sans MT"/>
            </a:endParaRPr>
          </a:p>
        </p:txBody>
      </p:sp>
      <p:sp>
        <p:nvSpPr>
          <p:cNvPr id="6" name="object 6"/>
          <p:cNvSpPr txBox="1"/>
          <p:nvPr/>
        </p:nvSpPr>
        <p:spPr>
          <a:xfrm>
            <a:off x="10865940" y="7557768"/>
            <a:ext cx="189865" cy="247015"/>
          </a:xfrm>
          <a:prstGeom prst="rect">
            <a:avLst/>
          </a:prstGeom>
        </p:spPr>
        <p:txBody>
          <a:bodyPr vert="horz" wrap="square" lIns="0" tIns="17780" rIns="0" bIns="0" rtlCol="0">
            <a:spAutoFit/>
          </a:bodyPr>
          <a:lstStyle/>
          <a:p>
            <a:pPr marL="38100">
              <a:lnSpc>
                <a:spcPct val="100000"/>
              </a:lnSpc>
              <a:spcBef>
                <a:spcPts val="140"/>
              </a:spcBef>
            </a:pPr>
            <a:fld id="{81D60167-4931-47E6-BA6A-407CBD079E47}" type="slidenum">
              <a:rPr sz="1400" b="1" spc="10" dirty="0">
                <a:solidFill>
                  <a:srgbClr val="FFFFFF"/>
                </a:solidFill>
                <a:latin typeface="Arial"/>
                <a:cs typeface="Arial"/>
              </a:rPr>
              <a:t>1</a:t>
            </a:fld>
            <a:endParaRPr sz="1400">
              <a:latin typeface="Arial"/>
              <a:cs typeface="Arial"/>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3D497ADB-D889-640F-81C2-F1883371BA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2" y="12280"/>
            <a:ext cx="2951846" cy="571920"/>
          </a:xfrm>
          <a:prstGeom prst="rect">
            <a:avLst/>
          </a:prstGeom>
          <a:solidFill>
            <a:schemeClr val="bg1"/>
          </a:solidFill>
        </p:spPr>
      </p:pic>
      <p:pic>
        <p:nvPicPr>
          <p:cNvPr id="14" name="Picture 13">
            <a:extLst>
              <a:ext uri="{FF2B5EF4-FFF2-40B4-BE49-F238E27FC236}">
                <a16:creationId xmlns:a16="http://schemas.microsoft.com/office/drawing/2014/main" id="{010F97E4-2767-7707-39F4-40437422A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504756"/>
            <a:ext cx="11125200" cy="400420"/>
          </a:xfrm>
          <a:prstGeom prst="rect">
            <a:avLst/>
          </a:prstGeom>
        </p:spPr>
      </p:pic>
      <p:pic>
        <p:nvPicPr>
          <p:cNvPr id="7" name="Picture 6">
            <a:extLst>
              <a:ext uri="{FF2B5EF4-FFF2-40B4-BE49-F238E27FC236}">
                <a16:creationId xmlns:a16="http://schemas.microsoft.com/office/drawing/2014/main" id="{CDD9F112-6EB9-F357-11D5-1FB05D8C9078}"/>
              </a:ext>
            </a:extLst>
          </p:cNvPr>
          <p:cNvPicPr>
            <a:picLocks noChangeAspect="1"/>
          </p:cNvPicPr>
          <p:nvPr/>
        </p:nvPicPr>
        <p:blipFill>
          <a:blip r:embed="rId5"/>
          <a:stretch>
            <a:fillRect/>
          </a:stretch>
        </p:blipFill>
        <p:spPr>
          <a:xfrm>
            <a:off x="13504" y="1346200"/>
            <a:ext cx="11125200" cy="5636410"/>
          </a:xfrm>
          <a:prstGeom prst="rect">
            <a:avLst/>
          </a:prstGeom>
        </p:spPr>
      </p:pic>
      <p:sp>
        <p:nvSpPr>
          <p:cNvPr id="8" name="Speech Bubble: Oval 7">
            <a:extLst>
              <a:ext uri="{FF2B5EF4-FFF2-40B4-BE49-F238E27FC236}">
                <a16:creationId xmlns:a16="http://schemas.microsoft.com/office/drawing/2014/main" id="{D4B26852-D419-E18A-DE24-4ADE80EA4270}"/>
              </a:ext>
            </a:extLst>
          </p:cNvPr>
          <p:cNvSpPr/>
          <p:nvPr/>
        </p:nvSpPr>
        <p:spPr>
          <a:xfrm>
            <a:off x="7239000" y="4995867"/>
            <a:ext cx="3882656" cy="1608133"/>
          </a:xfrm>
          <a:prstGeom prst="wedgeEllipseCallout">
            <a:avLst>
              <a:gd name="adj1" fmla="val 29106"/>
              <a:gd name="adj2" fmla="val -2550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1. Register if it’s your first attempt at completing the survey.</a:t>
            </a:r>
          </a:p>
        </p:txBody>
      </p:sp>
      <p:sp>
        <p:nvSpPr>
          <p:cNvPr id="11" name="Speech Bubble: Oval 10">
            <a:extLst>
              <a:ext uri="{FF2B5EF4-FFF2-40B4-BE49-F238E27FC236}">
                <a16:creationId xmlns:a16="http://schemas.microsoft.com/office/drawing/2014/main" id="{E30A596E-8741-871B-BA08-0C98E8E507B9}"/>
              </a:ext>
            </a:extLst>
          </p:cNvPr>
          <p:cNvSpPr/>
          <p:nvPr/>
        </p:nvSpPr>
        <p:spPr>
          <a:xfrm>
            <a:off x="152400" y="1621088"/>
            <a:ext cx="4038600" cy="2163512"/>
          </a:xfrm>
          <a:prstGeom prst="wedgeEllipseCallout">
            <a:avLst>
              <a:gd name="adj1" fmla="val 121101"/>
              <a:gd name="adj2" fmla="val 467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 If you are a returning participant, click on “Apply” and then login using your previous credentials, which direct you to step 5.* </a:t>
            </a:r>
          </a:p>
        </p:txBody>
      </p:sp>
      <p:sp>
        <p:nvSpPr>
          <p:cNvPr id="3" name="TextBox 2">
            <a:extLst>
              <a:ext uri="{FF2B5EF4-FFF2-40B4-BE49-F238E27FC236}">
                <a16:creationId xmlns:a16="http://schemas.microsoft.com/office/drawing/2014/main" id="{31D5548C-2C4D-067B-840C-76DA5452008D}"/>
              </a:ext>
            </a:extLst>
          </p:cNvPr>
          <p:cNvSpPr txBox="1"/>
          <p:nvPr/>
        </p:nvSpPr>
        <p:spPr>
          <a:xfrm>
            <a:off x="116198" y="6756400"/>
            <a:ext cx="10749742" cy="738664"/>
          </a:xfrm>
          <a:prstGeom prst="rect">
            <a:avLst/>
          </a:prstGeom>
          <a:noFill/>
        </p:spPr>
        <p:txBody>
          <a:bodyPr wrap="square">
            <a:spAutoFit/>
          </a:bodyPr>
          <a:lstStyle/>
          <a:p>
            <a:r>
              <a:rPr lang="en-US" sz="1400" dirty="0">
                <a:solidFill>
                  <a:schemeClr val="tx1"/>
                </a:solidFill>
                <a:latin typeface="Arial" panose="020B0604020202020204" pitchFamily="34" charset="0"/>
                <a:cs typeface="Arial" panose="020B0604020202020204" pitchFamily="34" charset="0"/>
              </a:rPr>
              <a:t>* Note: If you are a returning participant and log in before clicking the "Apply" button, you will be directed to a page displaying your last year's application. To access the new 2025 survey, simply click on "Programs" in the top right navigation bar, then click on "Apply," which will take you to step 5.</a:t>
            </a:r>
            <a:endParaRPr lang="en-US" sz="1400" dirty="0"/>
          </a:p>
        </p:txBody>
      </p:sp>
    </p:spTree>
    <p:extLst>
      <p:ext uri="{BB962C8B-B14F-4D97-AF65-F5344CB8AC3E}">
        <p14:creationId xmlns:p14="http://schemas.microsoft.com/office/powerpoint/2010/main" val="33966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9321637" y="508000"/>
            <a:ext cx="1730624" cy="608330"/>
          </a:xfrm>
          <a:prstGeom prst="rect">
            <a:avLst/>
          </a:prstGeom>
        </p:spPr>
        <p:txBody>
          <a:bodyPr vert="horz" wrap="square" lIns="0" tIns="15875" rIns="0" bIns="0" rtlCol="0">
            <a:spAutoFit/>
          </a:bodyPr>
          <a:lstStyle/>
          <a:p>
            <a:pPr marL="12700">
              <a:lnSpc>
                <a:spcPct val="100000"/>
              </a:lnSpc>
              <a:spcBef>
                <a:spcPts val="125"/>
              </a:spcBef>
            </a:pPr>
            <a:r>
              <a:rPr lang="en-US" sz="3800" spc="265" dirty="0">
                <a:solidFill>
                  <a:srgbClr val="3C2E88"/>
                </a:solidFill>
                <a:latin typeface="Gill Sans MT"/>
                <a:cs typeface="Gill Sans MT"/>
              </a:rPr>
              <a:t>Step 2</a:t>
            </a:r>
            <a:endParaRPr sz="3800" dirty="0">
              <a:latin typeface="Gill Sans MT"/>
              <a:cs typeface="Gill Sans MT"/>
            </a:endParaRPr>
          </a:p>
        </p:txBody>
      </p:sp>
      <p:sp>
        <p:nvSpPr>
          <p:cNvPr id="6" name="object 6"/>
          <p:cNvSpPr txBox="1"/>
          <p:nvPr/>
        </p:nvSpPr>
        <p:spPr>
          <a:xfrm>
            <a:off x="10865940" y="7557768"/>
            <a:ext cx="189865" cy="247015"/>
          </a:xfrm>
          <a:prstGeom prst="rect">
            <a:avLst/>
          </a:prstGeom>
        </p:spPr>
        <p:txBody>
          <a:bodyPr vert="horz" wrap="square" lIns="0" tIns="17780" rIns="0" bIns="0" rtlCol="0">
            <a:spAutoFit/>
          </a:bodyPr>
          <a:lstStyle/>
          <a:p>
            <a:pPr marL="38100">
              <a:lnSpc>
                <a:spcPct val="100000"/>
              </a:lnSpc>
              <a:spcBef>
                <a:spcPts val="140"/>
              </a:spcBef>
            </a:pPr>
            <a:fld id="{81D60167-4931-47E6-BA6A-407CBD079E47}" type="slidenum">
              <a:rPr sz="1400" b="1" spc="10" dirty="0">
                <a:solidFill>
                  <a:srgbClr val="FFFFFF"/>
                </a:solidFill>
                <a:latin typeface="Arial"/>
                <a:cs typeface="Arial"/>
              </a:rPr>
              <a:t>2</a:t>
            </a:fld>
            <a:endParaRPr sz="1400">
              <a:latin typeface="Arial"/>
              <a:cs typeface="Arial"/>
            </a:endParaRPr>
          </a:p>
        </p:txBody>
      </p:sp>
      <p:pic>
        <p:nvPicPr>
          <p:cNvPr id="8" name="Picture 7">
            <a:extLst>
              <a:ext uri="{FF2B5EF4-FFF2-40B4-BE49-F238E27FC236}">
                <a16:creationId xmlns:a16="http://schemas.microsoft.com/office/drawing/2014/main" id="{96053245-57FF-C300-0C47-885143872FD1}"/>
              </a:ext>
            </a:extLst>
          </p:cNvPr>
          <p:cNvPicPr>
            <a:picLocks noChangeAspect="1"/>
          </p:cNvPicPr>
          <p:nvPr/>
        </p:nvPicPr>
        <p:blipFill>
          <a:blip r:embed="rId3"/>
          <a:stretch>
            <a:fillRect/>
          </a:stretch>
        </p:blipFill>
        <p:spPr>
          <a:xfrm>
            <a:off x="3042795" y="1037866"/>
            <a:ext cx="5039610" cy="6329636"/>
          </a:xfrm>
          <a:prstGeom prst="rect">
            <a:avLst/>
          </a:prstGeom>
        </p:spPr>
      </p:pic>
      <p:sp>
        <p:nvSpPr>
          <p:cNvPr id="10" name="Speech Bubble: Oval 9">
            <a:extLst>
              <a:ext uri="{FF2B5EF4-FFF2-40B4-BE49-F238E27FC236}">
                <a16:creationId xmlns:a16="http://schemas.microsoft.com/office/drawing/2014/main" id="{C451A479-78FE-F76D-BCCE-94D598DA912A}"/>
              </a:ext>
            </a:extLst>
          </p:cNvPr>
          <p:cNvSpPr/>
          <p:nvPr/>
        </p:nvSpPr>
        <p:spPr>
          <a:xfrm>
            <a:off x="319257" y="3784600"/>
            <a:ext cx="2180385" cy="2609113"/>
          </a:xfrm>
          <a:prstGeom prst="wedgeEllipseCallout">
            <a:avLst>
              <a:gd name="adj1" fmla="val 97841"/>
              <a:gd name="adj2" fmla="val -435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Enter the submitter’s info and then create an account for your organization</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6FD03236-BD05-CC77-3737-6BF18D1CC3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 y="12280"/>
            <a:ext cx="2951846" cy="571920"/>
          </a:xfrm>
          <a:prstGeom prst="rect">
            <a:avLst/>
          </a:prstGeom>
          <a:solidFill>
            <a:schemeClr val="bg1"/>
          </a:solidFill>
        </p:spPr>
      </p:pic>
      <p:pic>
        <p:nvPicPr>
          <p:cNvPr id="7" name="Picture 6">
            <a:extLst>
              <a:ext uri="{FF2B5EF4-FFF2-40B4-BE49-F238E27FC236}">
                <a16:creationId xmlns:a16="http://schemas.microsoft.com/office/drawing/2014/main" id="{AE264B95-3AA5-01E2-C0CA-AA403A5E0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504756"/>
            <a:ext cx="11125200" cy="400420"/>
          </a:xfrm>
          <a:prstGeom prst="rect">
            <a:avLst/>
          </a:prstGeom>
        </p:spPr>
      </p:pic>
    </p:spTree>
    <p:extLst>
      <p:ext uri="{BB962C8B-B14F-4D97-AF65-F5344CB8AC3E}">
        <p14:creationId xmlns:p14="http://schemas.microsoft.com/office/powerpoint/2010/main" val="3748121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9257167" y="475732"/>
            <a:ext cx="1745423" cy="608330"/>
          </a:xfrm>
          <a:prstGeom prst="rect">
            <a:avLst/>
          </a:prstGeom>
        </p:spPr>
        <p:txBody>
          <a:bodyPr vert="horz" wrap="square" lIns="0" tIns="15875" rIns="0" bIns="0" rtlCol="0">
            <a:spAutoFit/>
          </a:bodyPr>
          <a:lstStyle/>
          <a:p>
            <a:pPr marL="12700">
              <a:lnSpc>
                <a:spcPct val="100000"/>
              </a:lnSpc>
              <a:spcBef>
                <a:spcPts val="125"/>
              </a:spcBef>
            </a:pPr>
            <a:r>
              <a:rPr lang="en-US" sz="3800" spc="265" dirty="0">
                <a:solidFill>
                  <a:srgbClr val="3C2E88"/>
                </a:solidFill>
                <a:latin typeface="Gill Sans MT"/>
                <a:cs typeface="Gill Sans MT"/>
              </a:rPr>
              <a:t>Step 3</a:t>
            </a:r>
            <a:endParaRPr sz="3800" dirty="0">
              <a:latin typeface="Gill Sans MT"/>
              <a:cs typeface="Gill Sans MT"/>
            </a:endParaRPr>
          </a:p>
        </p:txBody>
      </p:sp>
      <p:sp>
        <p:nvSpPr>
          <p:cNvPr id="6" name="object 6"/>
          <p:cNvSpPr txBox="1"/>
          <p:nvPr/>
        </p:nvSpPr>
        <p:spPr>
          <a:xfrm>
            <a:off x="10865940" y="7557768"/>
            <a:ext cx="189865" cy="247015"/>
          </a:xfrm>
          <a:prstGeom prst="rect">
            <a:avLst/>
          </a:prstGeom>
        </p:spPr>
        <p:txBody>
          <a:bodyPr vert="horz" wrap="square" lIns="0" tIns="17780" rIns="0" bIns="0" rtlCol="0">
            <a:spAutoFit/>
          </a:bodyPr>
          <a:lstStyle/>
          <a:p>
            <a:pPr marL="38100">
              <a:lnSpc>
                <a:spcPct val="100000"/>
              </a:lnSpc>
              <a:spcBef>
                <a:spcPts val="140"/>
              </a:spcBef>
            </a:pPr>
            <a:fld id="{81D60167-4931-47E6-BA6A-407CBD079E47}" type="slidenum">
              <a:rPr sz="1400" b="1" spc="10" dirty="0">
                <a:solidFill>
                  <a:srgbClr val="FFFFFF"/>
                </a:solidFill>
                <a:latin typeface="Arial"/>
                <a:cs typeface="Arial"/>
              </a:rPr>
              <a:t>3</a:t>
            </a:fld>
            <a:endParaRPr sz="1400">
              <a:latin typeface="Arial"/>
              <a:cs typeface="Arial"/>
            </a:endParaRPr>
          </a:p>
        </p:txBody>
      </p:sp>
      <p:pic>
        <p:nvPicPr>
          <p:cNvPr id="9" name="Picture 8" descr="Graphical user interface, text, application, Teams&#10;&#10;Description automatically generated">
            <a:extLst>
              <a:ext uri="{FF2B5EF4-FFF2-40B4-BE49-F238E27FC236}">
                <a16:creationId xmlns:a16="http://schemas.microsoft.com/office/drawing/2014/main" id="{1FE5E49C-E73A-8F1D-180D-5CC212A5B1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0541" y="4143236"/>
            <a:ext cx="7292623" cy="3093546"/>
          </a:xfrm>
          <a:prstGeom prst="rect">
            <a:avLst/>
          </a:prstGeom>
        </p:spPr>
      </p:pic>
      <p:sp>
        <p:nvSpPr>
          <p:cNvPr id="10" name="Speech Bubble: Oval 9">
            <a:extLst>
              <a:ext uri="{FF2B5EF4-FFF2-40B4-BE49-F238E27FC236}">
                <a16:creationId xmlns:a16="http://schemas.microsoft.com/office/drawing/2014/main" id="{A342B884-1F63-EA07-7460-C6AF51DBAEA1}"/>
              </a:ext>
            </a:extLst>
          </p:cNvPr>
          <p:cNvSpPr/>
          <p:nvPr/>
        </p:nvSpPr>
        <p:spPr>
          <a:xfrm>
            <a:off x="1119324" y="5767497"/>
            <a:ext cx="1745423" cy="1050113"/>
          </a:xfrm>
          <a:prstGeom prst="wedgeEllipseCallout">
            <a:avLst>
              <a:gd name="adj1" fmla="val 171072"/>
              <a:gd name="adj2" fmla="val 26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3. Then click here</a:t>
            </a:r>
          </a:p>
        </p:txBody>
      </p:sp>
      <p:sp>
        <p:nvSpPr>
          <p:cNvPr id="11" name="Speech Bubble: Oval 10">
            <a:extLst>
              <a:ext uri="{FF2B5EF4-FFF2-40B4-BE49-F238E27FC236}">
                <a16:creationId xmlns:a16="http://schemas.microsoft.com/office/drawing/2014/main" id="{19B72D2F-43B1-D6E9-DB75-F12A1D0FD74F}"/>
              </a:ext>
            </a:extLst>
          </p:cNvPr>
          <p:cNvSpPr/>
          <p:nvPr/>
        </p:nvSpPr>
        <p:spPr>
          <a:xfrm>
            <a:off x="8534400" y="2495262"/>
            <a:ext cx="1745423" cy="1050113"/>
          </a:xfrm>
          <a:prstGeom prst="wedgeEllipseCallout">
            <a:avLst>
              <a:gd name="adj1" fmla="val -61667"/>
              <a:gd name="adj2" fmla="val 1437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 Verify your email</a:t>
            </a:r>
          </a:p>
        </p:txBody>
      </p:sp>
      <p:pic>
        <p:nvPicPr>
          <p:cNvPr id="12" name="Picture 11">
            <a:extLst>
              <a:ext uri="{FF2B5EF4-FFF2-40B4-BE49-F238E27FC236}">
                <a16:creationId xmlns:a16="http://schemas.microsoft.com/office/drawing/2014/main" id="{90C42741-9458-8D4B-494F-818A2F73CA69}"/>
              </a:ext>
            </a:extLst>
          </p:cNvPr>
          <p:cNvPicPr>
            <a:picLocks noChangeAspect="1"/>
          </p:cNvPicPr>
          <p:nvPr/>
        </p:nvPicPr>
        <p:blipFill>
          <a:blip r:embed="rId4"/>
          <a:stretch>
            <a:fillRect/>
          </a:stretch>
        </p:blipFill>
        <p:spPr>
          <a:xfrm>
            <a:off x="3186524" y="956817"/>
            <a:ext cx="4752151" cy="2825311"/>
          </a:xfrm>
          <a:prstGeom prst="rect">
            <a:avLst/>
          </a:prstGeom>
        </p:spPr>
      </p:pic>
      <p:sp>
        <p:nvSpPr>
          <p:cNvPr id="13" name="Speech Bubble: Oval 12">
            <a:extLst>
              <a:ext uri="{FF2B5EF4-FFF2-40B4-BE49-F238E27FC236}">
                <a16:creationId xmlns:a16="http://schemas.microsoft.com/office/drawing/2014/main" id="{02AAA7DE-3AAE-EBEE-A11A-1AEF28710A8A}"/>
              </a:ext>
            </a:extLst>
          </p:cNvPr>
          <p:cNvSpPr/>
          <p:nvPr/>
        </p:nvSpPr>
        <p:spPr>
          <a:xfrm>
            <a:off x="1600200" y="2641601"/>
            <a:ext cx="1898298" cy="914400"/>
          </a:xfrm>
          <a:prstGeom prst="wedgeEllipseCallout">
            <a:avLst>
              <a:gd name="adj1" fmla="val 135673"/>
              <a:gd name="adj2" fmla="val -222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1. Click here</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D8EB37AC-3E79-6B3E-06CF-2747FA6243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2" y="12280"/>
            <a:ext cx="2951846" cy="571920"/>
          </a:xfrm>
          <a:prstGeom prst="rect">
            <a:avLst/>
          </a:prstGeom>
          <a:solidFill>
            <a:schemeClr val="bg1"/>
          </a:solidFill>
        </p:spPr>
      </p:pic>
      <p:pic>
        <p:nvPicPr>
          <p:cNvPr id="7" name="Picture 6">
            <a:extLst>
              <a:ext uri="{FF2B5EF4-FFF2-40B4-BE49-F238E27FC236}">
                <a16:creationId xmlns:a16="http://schemas.microsoft.com/office/drawing/2014/main" id="{267F632A-40D3-276A-56CD-AB671F9434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504756"/>
            <a:ext cx="11125200" cy="400420"/>
          </a:xfrm>
          <a:prstGeom prst="rect">
            <a:avLst/>
          </a:prstGeom>
        </p:spPr>
      </p:pic>
    </p:spTree>
    <p:extLst>
      <p:ext uri="{BB962C8B-B14F-4D97-AF65-F5344CB8AC3E}">
        <p14:creationId xmlns:p14="http://schemas.microsoft.com/office/powerpoint/2010/main" val="255451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9244230" y="502904"/>
            <a:ext cx="1811575" cy="600805"/>
          </a:xfrm>
          <a:prstGeom prst="rect">
            <a:avLst/>
          </a:prstGeom>
        </p:spPr>
        <p:txBody>
          <a:bodyPr vert="horz" wrap="square" lIns="0" tIns="15875" rIns="0" bIns="0" rtlCol="0">
            <a:spAutoFit/>
          </a:bodyPr>
          <a:lstStyle/>
          <a:p>
            <a:pPr marL="12700">
              <a:lnSpc>
                <a:spcPct val="100000"/>
              </a:lnSpc>
              <a:spcBef>
                <a:spcPts val="125"/>
              </a:spcBef>
            </a:pPr>
            <a:r>
              <a:rPr lang="en-US" sz="3800" spc="265" dirty="0">
                <a:solidFill>
                  <a:srgbClr val="3C2E88"/>
                </a:solidFill>
                <a:latin typeface="Gill Sans MT"/>
                <a:cs typeface="Gill Sans MT"/>
              </a:rPr>
              <a:t>Step 4</a:t>
            </a:r>
            <a:endParaRPr sz="3800" dirty="0">
              <a:latin typeface="Gill Sans MT"/>
              <a:cs typeface="Gill Sans MT"/>
            </a:endParaRPr>
          </a:p>
        </p:txBody>
      </p:sp>
      <p:sp>
        <p:nvSpPr>
          <p:cNvPr id="6" name="object 6"/>
          <p:cNvSpPr txBox="1"/>
          <p:nvPr/>
        </p:nvSpPr>
        <p:spPr>
          <a:xfrm>
            <a:off x="10865940" y="7557768"/>
            <a:ext cx="189865" cy="247015"/>
          </a:xfrm>
          <a:prstGeom prst="rect">
            <a:avLst/>
          </a:prstGeom>
        </p:spPr>
        <p:txBody>
          <a:bodyPr vert="horz" wrap="square" lIns="0" tIns="17780" rIns="0" bIns="0" rtlCol="0">
            <a:spAutoFit/>
          </a:bodyPr>
          <a:lstStyle/>
          <a:p>
            <a:pPr marL="38100">
              <a:lnSpc>
                <a:spcPct val="100000"/>
              </a:lnSpc>
              <a:spcBef>
                <a:spcPts val="140"/>
              </a:spcBef>
            </a:pPr>
            <a:fld id="{81D60167-4931-47E6-BA6A-407CBD079E47}" type="slidenum">
              <a:rPr sz="1400" b="1" spc="10" dirty="0">
                <a:solidFill>
                  <a:srgbClr val="FFFFFF"/>
                </a:solidFill>
                <a:latin typeface="Arial"/>
                <a:cs typeface="Arial"/>
              </a:rPr>
              <a:t>4</a:t>
            </a:fld>
            <a:endParaRPr sz="1400">
              <a:latin typeface="Arial"/>
              <a:cs typeface="Arial"/>
            </a:endParaRP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970EEB29-F91C-469F-0958-0B432FAD96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2" y="12280"/>
            <a:ext cx="2951846" cy="571920"/>
          </a:xfrm>
          <a:prstGeom prst="rect">
            <a:avLst/>
          </a:prstGeom>
          <a:solidFill>
            <a:schemeClr val="bg1"/>
          </a:solidFill>
        </p:spPr>
      </p:pic>
      <p:pic>
        <p:nvPicPr>
          <p:cNvPr id="17" name="Picture 16">
            <a:extLst>
              <a:ext uri="{FF2B5EF4-FFF2-40B4-BE49-F238E27FC236}">
                <a16:creationId xmlns:a16="http://schemas.microsoft.com/office/drawing/2014/main" id="{ED927FD5-2F1C-3EC7-C9AC-91750CFD6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504756"/>
            <a:ext cx="11125200" cy="400420"/>
          </a:xfrm>
          <a:prstGeom prst="rect">
            <a:avLst/>
          </a:prstGeom>
        </p:spPr>
      </p:pic>
      <p:pic>
        <p:nvPicPr>
          <p:cNvPr id="13" name="Picture 12">
            <a:extLst>
              <a:ext uri="{FF2B5EF4-FFF2-40B4-BE49-F238E27FC236}">
                <a16:creationId xmlns:a16="http://schemas.microsoft.com/office/drawing/2014/main" id="{4C6FB555-5238-C8A6-B40E-DDBA62F64449}"/>
              </a:ext>
            </a:extLst>
          </p:cNvPr>
          <p:cNvPicPr>
            <a:picLocks noChangeAspect="1"/>
          </p:cNvPicPr>
          <p:nvPr/>
        </p:nvPicPr>
        <p:blipFill>
          <a:blip r:embed="rId5"/>
          <a:stretch>
            <a:fillRect/>
          </a:stretch>
        </p:blipFill>
        <p:spPr>
          <a:xfrm>
            <a:off x="2413784" y="697838"/>
            <a:ext cx="6428813" cy="3393224"/>
          </a:xfrm>
          <a:prstGeom prst="rect">
            <a:avLst/>
          </a:prstGeom>
        </p:spPr>
      </p:pic>
      <p:sp>
        <p:nvSpPr>
          <p:cNvPr id="14" name="Speech Bubble: Oval 13">
            <a:extLst>
              <a:ext uri="{FF2B5EF4-FFF2-40B4-BE49-F238E27FC236}">
                <a16:creationId xmlns:a16="http://schemas.microsoft.com/office/drawing/2014/main" id="{2F19249E-DA51-1A94-1481-FB0A6B0DC4EF}"/>
              </a:ext>
            </a:extLst>
          </p:cNvPr>
          <p:cNvSpPr/>
          <p:nvPr/>
        </p:nvSpPr>
        <p:spPr>
          <a:xfrm>
            <a:off x="185103" y="2133664"/>
            <a:ext cx="2743200" cy="1278714"/>
          </a:xfrm>
          <a:prstGeom prst="wedgeEllipseCallout">
            <a:avLst>
              <a:gd name="adj1" fmla="val 225303"/>
              <a:gd name="adj2" fmla="val 7509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a:p>
            <a:pPr algn="l"/>
            <a:r>
              <a:rPr lang="en-US" sz="1400" dirty="0">
                <a:solidFill>
                  <a:schemeClr val="tx1"/>
                </a:solidFill>
                <a:latin typeface="Arial" panose="020B0604020202020204" pitchFamily="34" charset="0"/>
                <a:cs typeface="Arial" panose="020B0604020202020204" pitchFamily="34" charset="0"/>
              </a:rPr>
              <a:t>1. Choose the survey you’d like to fill out. For example: </a:t>
            </a:r>
            <a:r>
              <a:rPr lang="en-US" sz="1200" b="0" i="0" dirty="0">
                <a:solidFill>
                  <a:srgbClr val="3081C0"/>
                </a:solidFill>
                <a:effectLst/>
                <a:latin typeface="Roboto" panose="02000000000000000000" pitchFamily="2" charset="0"/>
              </a:rPr>
              <a:t>Fair360 Top50 Survey (2025)</a:t>
            </a:r>
            <a:endParaRPr lang="en-US" sz="1400" b="0" i="0" dirty="0">
              <a:solidFill>
                <a:srgbClr val="3081C0"/>
              </a:solidFill>
              <a:effectLst/>
              <a:latin typeface="Roboto" panose="02000000000000000000" pitchFamily="2" charset="0"/>
            </a:endParaRPr>
          </a:p>
          <a:p>
            <a:pPr algn="ctr"/>
            <a:endParaRPr lang="en-US" dirty="0">
              <a:solidFill>
                <a:schemeClr val="tx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845828A1-D44F-F454-54ED-1761F550471A}"/>
              </a:ext>
            </a:extLst>
          </p:cNvPr>
          <p:cNvPicPr>
            <a:picLocks noChangeAspect="1"/>
          </p:cNvPicPr>
          <p:nvPr/>
        </p:nvPicPr>
        <p:blipFill>
          <a:blip r:embed="rId6"/>
          <a:stretch>
            <a:fillRect/>
          </a:stretch>
        </p:blipFill>
        <p:spPr>
          <a:xfrm>
            <a:off x="2413783" y="4308789"/>
            <a:ext cx="6428814" cy="3072500"/>
          </a:xfrm>
          <a:prstGeom prst="rect">
            <a:avLst/>
          </a:prstGeom>
        </p:spPr>
      </p:pic>
      <p:sp>
        <p:nvSpPr>
          <p:cNvPr id="20" name="Speech Bubble: Oval 19">
            <a:extLst>
              <a:ext uri="{FF2B5EF4-FFF2-40B4-BE49-F238E27FC236}">
                <a16:creationId xmlns:a16="http://schemas.microsoft.com/office/drawing/2014/main" id="{16341806-D980-C7F3-72C4-EA5D66F08051}"/>
              </a:ext>
            </a:extLst>
          </p:cNvPr>
          <p:cNvSpPr/>
          <p:nvPr/>
        </p:nvSpPr>
        <p:spPr>
          <a:xfrm>
            <a:off x="9288611" y="5241199"/>
            <a:ext cx="1745423" cy="1050113"/>
          </a:xfrm>
          <a:prstGeom prst="wedgeEllipseCallout">
            <a:avLst>
              <a:gd name="adj1" fmla="val -108202"/>
              <a:gd name="adj2" fmla="val -428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2. Then click here on APPLY button</a:t>
            </a:r>
          </a:p>
        </p:txBody>
      </p:sp>
    </p:spTree>
    <p:extLst>
      <p:ext uri="{BB962C8B-B14F-4D97-AF65-F5344CB8AC3E}">
        <p14:creationId xmlns:p14="http://schemas.microsoft.com/office/powerpoint/2010/main" val="2151266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9300372" y="556892"/>
            <a:ext cx="1730624" cy="608330"/>
          </a:xfrm>
          <a:prstGeom prst="rect">
            <a:avLst/>
          </a:prstGeom>
        </p:spPr>
        <p:txBody>
          <a:bodyPr vert="horz" wrap="square" lIns="0" tIns="15875" rIns="0" bIns="0" rtlCol="0">
            <a:spAutoFit/>
          </a:bodyPr>
          <a:lstStyle/>
          <a:p>
            <a:pPr marL="12700">
              <a:lnSpc>
                <a:spcPct val="100000"/>
              </a:lnSpc>
              <a:spcBef>
                <a:spcPts val="125"/>
              </a:spcBef>
            </a:pPr>
            <a:r>
              <a:rPr lang="en-US" sz="3800" spc="265" dirty="0">
                <a:solidFill>
                  <a:srgbClr val="3C2E88"/>
                </a:solidFill>
                <a:latin typeface="Gill Sans MT"/>
                <a:cs typeface="Gill Sans MT"/>
              </a:rPr>
              <a:t>Step 5</a:t>
            </a:r>
            <a:endParaRPr sz="3800" dirty="0">
              <a:latin typeface="Gill Sans MT"/>
              <a:cs typeface="Gill Sans MT"/>
            </a:endParaRPr>
          </a:p>
        </p:txBody>
      </p:sp>
      <p:sp>
        <p:nvSpPr>
          <p:cNvPr id="6" name="object 6"/>
          <p:cNvSpPr txBox="1"/>
          <p:nvPr/>
        </p:nvSpPr>
        <p:spPr>
          <a:xfrm>
            <a:off x="10865940" y="7557768"/>
            <a:ext cx="189865" cy="247015"/>
          </a:xfrm>
          <a:prstGeom prst="rect">
            <a:avLst/>
          </a:prstGeom>
        </p:spPr>
        <p:txBody>
          <a:bodyPr vert="horz" wrap="square" lIns="0" tIns="17780" rIns="0" bIns="0" rtlCol="0">
            <a:spAutoFit/>
          </a:bodyPr>
          <a:lstStyle/>
          <a:p>
            <a:pPr marL="38100">
              <a:lnSpc>
                <a:spcPct val="100000"/>
              </a:lnSpc>
              <a:spcBef>
                <a:spcPts val="140"/>
              </a:spcBef>
            </a:pPr>
            <a:fld id="{81D60167-4931-47E6-BA6A-407CBD079E47}" type="slidenum">
              <a:rPr sz="1400" b="1" spc="10" dirty="0">
                <a:solidFill>
                  <a:srgbClr val="FFFFFF"/>
                </a:solidFill>
                <a:latin typeface="Arial"/>
                <a:cs typeface="Arial"/>
              </a:rPr>
              <a:t>5</a:t>
            </a:fld>
            <a:endParaRPr sz="1400">
              <a:latin typeface="Arial"/>
              <a:cs typeface="Arial"/>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26EAC0D5-AAB3-7C47-3114-0C9EAF7DF4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2" y="12280"/>
            <a:ext cx="2951846" cy="571920"/>
          </a:xfrm>
          <a:prstGeom prst="rect">
            <a:avLst/>
          </a:prstGeom>
          <a:solidFill>
            <a:schemeClr val="bg1"/>
          </a:solidFill>
        </p:spPr>
      </p:pic>
      <p:pic>
        <p:nvPicPr>
          <p:cNvPr id="9" name="Picture 8">
            <a:extLst>
              <a:ext uri="{FF2B5EF4-FFF2-40B4-BE49-F238E27FC236}">
                <a16:creationId xmlns:a16="http://schemas.microsoft.com/office/drawing/2014/main" id="{3B7C39B2-D2EE-E3A4-1D66-4C5ECF8B5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504756"/>
            <a:ext cx="11125200" cy="400420"/>
          </a:xfrm>
          <a:prstGeom prst="rect">
            <a:avLst/>
          </a:prstGeom>
        </p:spPr>
      </p:pic>
      <p:pic>
        <p:nvPicPr>
          <p:cNvPr id="4" name="Picture 3">
            <a:extLst>
              <a:ext uri="{FF2B5EF4-FFF2-40B4-BE49-F238E27FC236}">
                <a16:creationId xmlns:a16="http://schemas.microsoft.com/office/drawing/2014/main" id="{CAF322E9-BC24-DBDC-AD4C-07B4624635F9}"/>
              </a:ext>
            </a:extLst>
          </p:cNvPr>
          <p:cNvPicPr>
            <a:picLocks noChangeAspect="1"/>
          </p:cNvPicPr>
          <p:nvPr/>
        </p:nvPicPr>
        <p:blipFill>
          <a:blip r:embed="rId5"/>
          <a:stretch>
            <a:fillRect/>
          </a:stretch>
        </p:blipFill>
        <p:spPr>
          <a:xfrm>
            <a:off x="963060" y="1542095"/>
            <a:ext cx="9216279" cy="5004766"/>
          </a:xfrm>
          <a:prstGeom prst="rect">
            <a:avLst/>
          </a:prstGeom>
        </p:spPr>
      </p:pic>
      <p:sp>
        <p:nvSpPr>
          <p:cNvPr id="10" name="Speech Bubble: Oval 9">
            <a:extLst>
              <a:ext uri="{FF2B5EF4-FFF2-40B4-BE49-F238E27FC236}">
                <a16:creationId xmlns:a16="http://schemas.microsoft.com/office/drawing/2014/main" id="{3429EDEE-242F-091F-916C-11FBACA7DA45}"/>
              </a:ext>
            </a:extLst>
          </p:cNvPr>
          <p:cNvSpPr/>
          <p:nvPr/>
        </p:nvSpPr>
        <p:spPr>
          <a:xfrm>
            <a:off x="7013637" y="6449283"/>
            <a:ext cx="3200400" cy="1469484"/>
          </a:xfrm>
          <a:prstGeom prst="wedgeEllipseCallout">
            <a:avLst>
              <a:gd name="adj1" fmla="val -136625"/>
              <a:gd name="adj2" fmla="val -21216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Enter your organization title and then create the application </a:t>
            </a:r>
          </a:p>
        </p:txBody>
      </p:sp>
    </p:spTree>
    <p:extLst>
      <p:ext uri="{BB962C8B-B14F-4D97-AF65-F5344CB8AC3E}">
        <p14:creationId xmlns:p14="http://schemas.microsoft.com/office/powerpoint/2010/main" val="50118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9257167" y="652652"/>
            <a:ext cx="1703705" cy="608330"/>
          </a:xfrm>
          <a:prstGeom prst="rect">
            <a:avLst/>
          </a:prstGeom>
        </p:spPr>
        <p:txBody>
          <a:bodyPr vert="horz" wrap="square" lIns="0" tIns="15875" rIns="0" bIns="0" rtlCol="0">
            <a:spAutoFit/>
          </a:bodyPr>
          <a:lstStyle/>
          <a:p>
            <a:pPr marL="12700">
              <a:lnSpc>
                <a:spcPct val="100000"/>
              </a:lnSpc>
              <a:spcBef>
                <a:spcPts val="125"/>
              </a:spcBef>
            </a:pPr>
            <a:r>
              <a:rPr lang="en-US" sz="3800" spc="265" dirty="0">
                <a:solidFill>
                  <a:srgbClr val="3C2E88"/>
                </a:solidFill>
                <a:latin typeface="Gill Sans MT"/>
                <a:cs typeface="Gill Sans MT"/>
              </a:rPr>
              <a:t>Step 6</a:t>
            </a:r>
            <a:endParaRPr sz="3800" dirty="0">
              <a:latin typeface="Gill Sans MT"/>
              <a:cs typeface="Gill Sans MT"/>
            </a:endParaRPr>
          </a:p>
        </p:txBody>
      </p:sp>
      <p:sp>
        <p:nvSpPr>
          <p:cNvPr id="6" name="object 6"/>
          <p:cNvSpPr txBox="1"/>
          <p:nvPr/>
        </p:nvSpPr>
        <p:spPr>
          <a:xfrm>
            <a:off x="10865940" y="7557768"/>
            <a:ext cx="189865" cy="247015"/>
          </a:xfrm>
          <a:prstGeom prst="rect">
            <a:avLst/>
          </a:prstGeom>
        </p:spPr>
        <p:txBody>
          <a:bodyPr vert="horz" wrap="square" lIns="0" tIns="17780" rIns="0" bIns="0" rtlCol="0">
            <a:spAutoFit/>
          </a:bodyPr>
          <a:lstStyle/>
          <a:p>
            <a:pPr marL="38100">
              <a:lnSpc>
                <a:spcPct val="100000"/>
              </a:lnSpc>
              <a:spcBef>
                <a:spcPts val="140"/>
              </a:spcBef>
            </a:pPr>
            <a:fld id="{81D60167-4931-47E6-BA6A-407CBD079E47}" type="slidenum">
              <a:rPr sz="1400" b="1" spc="10" dirty="0">
                <a:solidFill>
                  <a:srgbClr val="FFFFFF"/>
                </a:solidFill>
                <a:latin typeface="Arial"/>
                <a:cs typeface="Arial"/>
              </a:rPr>
              <a:t>6</a:t>
            </a:fld>
            <a:endParaRPr sz="1400">
              <a:latin typeface="Arial"/>
              <a:cs typeface="Arial"/>
            </a:endParaRP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1D5D3ED6-2661-E648-C48D-BF521CF921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2" y="12280"/>
            <a:ext cx="2951846" cy="571920"/>
          </a:xfrm>
          <a:prstGeom prst="rect">
            <a:avLst/>
          </a:prstGeom>
          <a:solidFill>
            <a:schemeClr val="bg1"/>
          </a:solidFill>
        </p:spPr>
      </p:pic>
      <p:pic>
        <p:nvPicPr>
          <p:cNvPr id="16" name="Picture 15">
            <a:extLst>
              <a:ext uri="{FF2B5EF4-FFF2-40B4-BE49-F238E27FC236}">
                <a16:creationId xmlns:a16="http://schemas.microsoft.com/office/drawing/2014/main" id="{5B22EB14-4CF0-A93A-65E5-51C243141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504756"/>
            <a:ext cx="11125200" cy="400420"/>
          </a:xfrm>
          <a:prstGeom prst="rect">
            <a:avLst/>
          </a:prstGeom>
        </p:spPr>
      </p:pic>
      <p:pic>
        <p:nvPicPr>
          <p:cNvPr id="19" name="Picture 18">
            <a:extLst>
              <a:ext uri="{FF2B5EF4-FFF2-40B4-BE49-F238E27FC236}">
                <a16:creationId xmlns:a16="http://schemas.microsoft.com/office/drawing/2014/main" id="{29260F0A-AAFD-F114-0DEA-D2261A56A20D}"/>
              </a:ext>
            </a:extLst>
          </p:cNvPr>
          <p:cNvPicPr>
            <a:picLocks noChangeAspect="1"/>
          </p:cNvPicPr>
          <p:nvPr/>
        </p:nvPicPr>
        <p:blipFill>
          <a:blip r:embed="rId5"/>
          <a:stretch>
            <a:fillRect/>
          </a:stretch>
        </p:blipFill>
        <p:spPr>
          <a:xfrm>
            <a:off x="1219200" y="1364414"/>
            <a:ext cx="9503201" cy="5512944"/>
          </a:xfrm>
          <a:prstGeom prst="rect">
            <a:avLst/>
          </a:prstGeom>
        </p:spPr>
      </p:pic>
      <p:sp>
        <p:nvSpPr>
          <p:cNvPr id="20" name="Speech Bubble: Oval 19">
            <a:extLst>
              <a:ext uri="{FF2B5EF4-FFF2-40B4-BE49-F238E27FC236}">
                <a16:creationId xmlns:a16="http://schemas.microsoft.com/office/drawing/2014/main" id="{558DEA54-6A30-4135-3248-307D41F4F0E6}"/>
              </a:ext>
            </a:extLst>
          </p:cNvPr>
          <p:cNvSpPr/>
          <p:nvPr/>
        </p:nvSpPr>
        <p:spPr>
          <a:xfrm>
            <a:off x="7970340" y="4800215"/>
            <a:ext cx="2895600" cy="1295400"/>
          </a:xfrm>
          <a:prstGeom prst="wedgeEllipseCallout">
            <a:avLst>
              <a:gd name="adj1" fmla="val 30715"/>
              <a:gd name="adj2" fmla="val -3014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2. You can access your credentials and application status in top toolbar</a:t>
            </a:r>
          </a:p>
        </p:txBody>
      </p:sp>
      <p:sp>
        <p:nvSpPr>
          <p:cNvPr id="21" name="Speech Bubble: Oval 20">
            <a:extLst>
              <a:ext uri="{FF2B5EF4-FFF2-40B4-BE49-F238E27FC236}">
                <a16:creationId xmlns:a16="http://schemas.microsoft.com/office/drawing/2014/main" id="{C0636F63-6DB3-C31D-182E-ED4E890E56E8}"/>
              </a:ext>
            </a:extLst>
          </p:cNvPr>
          <p:cNvSpPr/>
          <p:nvPr/>
        </p:nvSpPr>
        <p:spPr>
          <a:xfrm>
            <a:off x="3961267" y="278465"/>
            <a:ext cx="3124200" cy="1391684"/>
          </a:xfrm>
          <a:prstGeom prst="wedgeEllipseCallout">
            <a:avLst>
              <a:gd name="adj1" fmla="val 65262"/>
              <a:gd name="adj2" fmla="val 241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3. Useful information regarding our Methodology, Policy, FAQs, Instruction, etc. </a:t>
            </a:r>
          </a:p>
        </p:txBody>
      </p:sp>
      <p:sp>
        <p:nvSpPr>
          <p:cNvPr id="22" name="Speech Bubble: Oval 21">
            <a:extLst>
              <a:ext uri="{FF2B5EF4-FFF2-40B4-BE49-F238E27FC236}">
                <a16:creationId xmlns:a16="http://schemas.microsoft.com/office/drawing/2014/main" id="{F49BA23A-DEC4-8647-4A4C-7414A208426A}"/>
              </a:ext>
            </a:extLst>
          </p:cNvPr>
          <p:cNvSpPr/>
          <p:nvPr/>
        </p:nvSpPr>
        <p:spPr>
          <a:xfrm>
            <a:off x="0" y="5384800"/>
            <a:ext cx="2841376" cy="1353982"/>
          </a:xfrm>
          <a:prstGeom prst="wedgeEllipseCallout">
            <a:avLst>
              <a:gd name="adj1" fmla="val 76669"/>
              <a:gd name="adj2" fmla="val -1813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1. You can start inserting data in the survey sections</a:t>
            </a:r>
          </a:p>
        </p:txBody>
      </p:sp>
    </p:spTree>
    <p:extLst>
      <p:ext uri="{BB962C8B-B14F-4D97-AF65-F5344CB8AC3E}">
        <p14:creationId xmlns:p14="http://schemas.microsoft.com/office/powerpoint/2010/main" val="3130969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351340" y="7557768"/>
            <a:ext cx="189865" cy="233397"/>
          </a:xfrm>
          <a:prstGeom prst="rect">
            <a:avLst/>
          </a:prstGeom>
        </p:spPr>
        <p:txBody>
          <a:bodyPr vert="horz" wrap="square" lIns="0" tIns="17780" rIns="0" bIns="0" rtlCol="0">
            <a:spAutoFit/>
          </a:bodyPr>
          <a:lstStyle/>
          <a:p>
            <a:pPr marL="38100">
              <a:lnSpc>
                <a:spcPct val="100000"/>
              </a:lnSpc>
              <a:spcBef>
                <a:spcPts val="140"/>
              </a:spcBef>
            </a:pPr>
            <a:fld id="{81D60167-4931-47E6-BA6A-407CBD079E47}" type="slidenum">
              <a:rPr sz="1400" b="1" spc="10" dirty="0">
                <a:solidFill>
                  <a:srgbClr val="FFFFFF"/>
                </a:solidFill>
                <a:latin typeface="Arial"/>
                <a:cs typeface="Arial"/>
              </a:rPr>
              <a:t>7</a:t>
            </a:fld>
            <a:endParaRPr sz="1400">
              <a:latin typeface="Arial"/>
              <a:cs typeface="Arial"/>
            </a:endParaRPr>
          </a:p>
        </p:txBody>
      </p:sp>
      <p:pic>
        <p:nvPicPr>
          <p:cNvPr id="11" name="Picture 10">
            <a:extLst>
              <a:ext uri="{FF2B5EF4-FFF2-40B4-BE49-F238E27FC236}">
                <a16:creationId xmlns:a16="http://schemas.microsoft.com/office/drawing/2014/main" id="{43619619-50BB-DA71-07F4-F40A92CF9480}"/>
              </a:ext>
            </a:extLst>
          </p:cNvPr>
          <p:cNvPicPr>
            <a:picLocks noChangeAspect="1"/>
          </p:cNvPicPr>
          <p:nvPr/>
        </p:nvPicPr>
        <p:blipFill>
          <a:blip r:embed="rId3"/>
          <a:stretch>
            <a:fillRect/>
          </a:stretch>
        </p:blipFill>
        <p:spPr>
          <a:xfrm>
            <a:off x="26581" y="4638216"/>
            <a:ext cx="7329871" cy="2684416"/>
          </a:xfrm>
          <a:prstGeom prst="rect">
            <a:avLst/>
          </a:prstGeom>
        </p:spPr>
      </p:pic>
      <p:sp>
        <p:nvSpPr>
          <p:cNvPr id="14" name="object 5">
            <a:extLst>
              <a:ext uri="{FF2B5EF4-FFF2-40B4-BE49-F238E27FC236}">
                <a16:creationId xmlns:a16="http://schemas.microsoft.com/office/drawing/2014/main" id="{D34E6121-0378-F386-32B9-CF48ECABB21B}"/>
              </a:ext>
            </a:extLst>
          </p:cNvPr>
          <p:cNvSpPr txBox="1">
            <a:spLocks noGrp="1"/>
          </p:cNvSpPr>
          <p:nvPr>
            <p:ph type="title"/>
          </p:nvPr>
        </p:nvSpPr>
        <p:spPr>
          <a:xfrm>
            <a:off x="9257167" y="652652"/>
            <a:ext cx="1703705" cy="608330"/>
          </a:xfrm>
          <a:prstGeom prst="rect">
            <a:avLst/>
          </a:prstGeom>
        </p:spPr>
        <p:txBody>
          <a:bodyPr vert="horz" wrap="square" lIns="0" tIns="15875" rIns="0" bIns="0" rtlCol="0">
            <a:spAutoFit/>
          </a:bodyPr>
          <a:lstStyle/>
          <a:p>
            <a:pPr marL="12700">
              <a:lnSpc>
                <a:spcPct val="100000"/>
              </a:lnSpc>
              <a:spcBef>
                <a:spcPts val="125"/>
              </a:spcBef>
            </a:pPr>
            <a:r>
              <a:rPr lang="en-US" sz="3800" spc="265" dirty="0">
                <a:solidFill>
                  <a:srgbClr val="3C2E88"/>
                </a:solidFill>
                <a:latin typeface="Gill Sans MT"/>
                <a:cs typeface="Gill Sans MT"/>
              </a:rPr>
              <a:t>Step 7</a:t>
            </a:r>
            <a:endParaRPr sz="3800" dirty="0">
              <a:latin typeface="Gill Sans MT"/>
              <a:cs typeface="Gill Sans MT"/>
            </a:endParaRPr>
          </a:p>
        </p:txBody>
      </p:sp>
      <p:sp>
        <p:nvSpPr>
          <p:cNvPr id="17" name="Rectangle 16">
            <a:extLst>
              <a:ext uri="{FF2B5EF4-FFF2-40B4-BE49-F238E27FC236}">
                <a16:creationId xmlns:a16="http://schemas.microsoft.com/office/drawing/2014/main" id="{5AC06E63-E322-F8CC-E58E-481DE15ECC9A}"/>
              </a:ext>
            </a:extLst>
          </p:cNvPr>
          <p:cNvSpPr/>
          <p:nvPr/>
        </p:nvSpPr>
        <p:spPr>
          <a:xfrm>
            <a:off x="838200" y="2946400"/>
            <a:ext cx="609600" cy="1524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Speech Bubble: Oval 22">
            <a:extLst>
              <a:ext uri="{FF2B5EF4-FFF2-40B4-BE49-F238E27FC236}">
                <a16:creationId xmlns:a16="http://schemas.microsoft.com/office/drawing/2014/main" id="{89AD5AE5-B3A5-8B83-A923-AE04E57C9E66}"/>
              </a:ext>
            </a:extLst>
          </p:cNvPr>
          <p:cNvSpPr/>
          <p:nvPr/>
        </p:nvSpPr>
        <p:spPr>
          <a:xfrm>
            <a:off x="3021418" y="3307956"/>
            <a:ext cx="4114800" cy="1605406"/>
          </a:xfrm>
          <a:prstGeom prst="wedgeEllipseCallout">
            <a:avLst>
              <a:gd name="adj1" fmla="val -95661"/>
              <a:gd name="adj2" fmla="val 1201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2. Use collaborators’ email for invitation and define the type of access (you can change/ revoke the granted access any time)</a:t>
            </a:r>
          </a:p>
        </p:txBody>
      </p:sp>
      <p:sp>
        <p:nvSpPr>
          <p:cNvPr id="26" name="Rectangle 25">
            <a:extLst>
              <a:ext uri="{FF2B5EF4-FFF2-40B4-BE49-F238E27FC236}">
                <a16:creationId xmlns:a16="http://schemas.microsoft.com/office/drawing/2014/main" id="{C7DF5E6A-B2D4-E93F-3BDC-B4C25EAE2CB4}"/>
              </a:ext>
            </a:extLst>
          </p:cNvPr>
          <p:cNvSpPr/>
          <p:nvPr/>
        </p:nvSpPr>
        <p:spPr>
          <a:xfrm>
            <a:off x="7931604" y="1959488"/>
            <a:ext cx="983795" cy="202118"/>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descr="A black background with a black square&#10;&#10;Description automatically generated with medium confidence">
            <a:extLst>
              <a:ext uri="{FF2B5EF4-FFF2-40B4-BE49-F238E27FC236}">
                <a16:creationId xmlns:a16="http://schemas.microsoft.com/office/drawing/2014/main" id="{6EF828BC-5FE5-AF97-AB8C-42C99264B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 y="12280"/>
            <a:ext cx="2951846" cy="571920"/>
          </a:xfrm>
          <a:prstGeom prst="rect">
            <a:avLst/>
          </a:prstGeom>
          <a:solidFill>
            <a:schemeClr val="bg1"/>
          </a:solidFill>
        </p:spPr>
      </p:pic>
      <p:pic>
        <p:nvPicPr>
          <p:cNvPr id="15" name="Picture 14">
            <a:extLst>
              <a:ext uri="{FF2B5EF4-FFF2-40B4-BE49-F238E27FC236}">
                <a16:creationId xmlns:a16="http://schemas.microsoft.com/office/drawing/2014/main" id="{EBF6A906-2CAA-23B8-F7D7-21C8C9A38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504756"/>
            <a:ext cx="11125200" cy="400420"/>
          </a:xfrm>
          <a:prstGeom prst="rect">
            <a:avLst/>
          </a:prstGeom>
        </p:spPr>
      </p:pic>
      <p:pic>
        <p:nvPicPr>
          <p:cNvPr id="3" name="Picture 2">
            <a:extLst>
              <a:ext uri="{FF2B5EF4-FFF2-40B4-BE49-F238E27FC236}">
                <a16:creationId xmlns:a16="http://schemas.microsoft.com/office/drawing/2014/main" id="{9721F3F4-A253-0CF4-EBBA-CAD205DDC288}"/>
              </a:ext>
            </a:extLst>
          </p:cNvPr>
          <p:cNvPicPr>
            <a:picLocks noChangeAspect="1"/>
          </p:cNvPicPr>
          <p:nvPr/>
        </p:nvPicPr>
        <p:blipFill>
          <a:blip r:embed="rId6"/>
          <a:stretch>
            <a:fillRect/>
          </a:stretch>
        </p:blipFill>
        <p:spPr>
          <a:xfrm>
            <a:off x="104758" y="818800"/>
            <a:ext cx="2437976" cy="3315764"/>
          </a:xfrm>
          <a:prstGeom prst="rect">
            <a:avLst/>
          </a:prstGeom>
        </p:spPr>
      </p:pic>
      <p:sp>
        <p:nvSpPr>
          <p:cNvPr id="4" name="Speech Bubble: Oval 3">
            <a:extLst>
              <a:ext uri="{FF2B5EF4-FFF2-40B4-BE49-F238E27FC236}">
                <a16:creationId xmlns:a16="http://schemas.microsoft.com/office/drawing/2014/main" id="{8670573D-1421-B9EB-3478-50CDE9FE5990}"/>
              </a:ext>
            </a:extLst>
          </p:cNvPr>
          <p:cNvSpPr/>
          <p:nvPr/>
        </p:nvSpPr>
        <p:spPr>
          <a:xfrm>
            <a:off x="2777404" y="1112354"/>
            <a:ext cx="2536576" cy="1371600"/>
          </a:xfrm>
          <a:prstGeom prst="wedgeEllipseCallout">
            <a:avLst>
              <a:gd name="adj1" fmla="val -103827"/>
              <a:gd name="adj2" fmla="val 1232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1. You can invite collaborators</a:t>
            </a:r>
          </a:p>
        </p:txBody>
      </p:sp>
      <p:pic>
        <p:nvPicPr>
          <p:cNvPr id="7" name="Picture 6">
            <a:extLst>
              <a:ext uri="{FF2B5EF4-FFF2-40B4-BE49-F238E27FC236}">
                <a16:creationId xmlns:a16="http://schemas.microsoft.com/office/drawing/2014/main" id="{3D336E5C-DD46-0139-B7E0-B002A64B0ED2}"/>
              </a:ext>
            </a:extLst>
          </p:cNvPr>
          <p:cNvPicPr>
            <a:picLocks noChangeAspect="1"/>
          </p:cNvPicPr>
          <p:nvPr/>
        </p:nvPicPr>
        <p:blipFill>
          <a:blip r:embed="rId7"/>
          <a:stretch>
            <a:fillRect/>
          </a:stretch>
        </p:blipFill>
        <p:spPr>
          <a:xfrm>
            <a:off x="7356452" y="1230474"/>
            <a:ext cx="3768748" cy="3977296"/>
          </a:xfrm>
          <a:prstGeom prst="rect">
            <a:avLst/>
          </a:prstGeom>
        </p:spPr>
      </p:pic>
      <p:sp>
        <p:nvSpPr>
          <p:cNvPr id="10" name="Rectangle 9">
            <a:extLst>
              <a:ext uri="{FF2B5EF4-FFF2-40B4-BE49-F238E27FC236}">
                <a16:creationId xmlns:a16="http://schemas.microsoft.com/office/drawing/2014/main" id="{174A2D44-2FFD-A41C-A730-0A197A322A9F}"/>
              </a:ext>
            </a:extLst>
          </p:cNvPr>
          <p:cNvSpPr/>
          <p:nvPr/>
        </p:nvSpPr>
        <p:spPr>
          <a:xfrm>
            <a:off x="8217166" y="2260600"/>
            <a:ext cx="720004" cy="113408"/>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dirty="0">
                <a:solidFill>
                  <a:srgbClr val="7030A0"/>
                </a:solidFill>
              </a:rPr>
              <a:t>ABC Inc.</a:t>
            </a:r>
          </a:p>
        </p:txBody>
      </p:sp>
      <p:sp>
        <p:nvSpPr>
          <p:cNvPr id="12" name="Speech Bubble: Oval 11">
            <a:extLst>
              <a:ext uri="{FF2B5EF4-FFF2-40B4-BE49-F238E27FC236}">
                <a16:creationId xmlns:a16="http://schemas.microsoft.com/office/drawing/2014/main" id="{DD92EBC7-1AEB-27E3-2AB4-E9F9D2108CD3}"/>
              </a:ext>
            </a:extLst>
          </p:cNvPr>
          <p:cNvSpPr/>
          <p:nvPr/>
        </p:nvSpPr>
        <p:spPr>
          <a:xfrm>
            <a:off x="8347796" y="5710130"/>
            <a:ext cx="2536576" cy="1371600"/>
          </a:xfrm>
          <a:prstGeom prst="wedgeEllipseCallout">
            <a:avLst>
              <a:gd name="adj1" fmla="val -17498"/>
              <a:gd name="adj2" fmla="val -1636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3. Collaborators can join through the provided link </a:t>
            </a:r>
          </a:p>
        </p:txBody>
      </p:sp>
    </p:spTree>
    <p:extLst>
      <p:ext uri="{BB962C8B-B14F-4D97-AF65-F5344CB8AC3E}">
        <p14:creationId xmlns:p14="http://schemas.microsoft.com/office/powerpoint/2010/main" val="2674102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224847" y="2413000"/>
            <a:ext cx="4675505" cy="2755241"/>
          </a:xfrm>
          <a:prstGeom prst="rect">
            <a:avLst/>
          </a:prstGeom>
        </p:spPr>
        <p:txBody>
          <a:bodyPr vert="horz" wrap="square" lIns="0" tIns="15875" rIns="0" bIns="0" rtlCol="0">
            <a:spAutoFit/>
          </a:bodyPr>
          <a:lstStyle/>
          <a:p>
            <a:pPr marL="12700">
              <a:lnSpc>
                <a:spcPct val="100000"/>
              </a:lnSpc>
              <a:spcBef>
                <a:spcPts val="125"/>
              </a:spcBef>
            </a:pPr>
            <a:r>
              <a:rPr lang="en-US" sz="3800" spc="265" dirty="0">
                <a:solidFill>
                  <a:srgbClr val="3C2E88"/>
                </a:solidFill>
                <a:latin typeface="Gill Sans MT"/>
                <a:cs typeface="Gill Sans MT"/>
              </a:rPr>
              <a:t>Questions?</a:t>
            </a:r>
            <a:br>
              <a:rPr lang="en-US" sz="3800" spc="265" dirty="0">
                <a:solidFill>
                  <a:srgbClr val="3C2E88"/>
                </a:solidFill>
                <a:latin typeface="Gill Sans MT"/>
                <a:cs typeface="Gill Sans MT"/>
              </a:rPr>
            </a:br>
            <a:br>
              <a:rPr lang="en-US" sz="3800" spc="265" dirty="0">
                <a:solidFill>
                  <a:srgbClr val="3C2E88"/>
                </a:solidFill>
                <a:latin typeface="Gill Sans MT"/>
                <a:cs typeface="Gill Sans MT"/>
              </a:rPr>
            </a:br>
            <a:r>
              <a:rPr lang="en-US" sz="3200" b="0" i="0" dirty="0">
                <a:solidFill>
                  <a:srgbClr val="363636"/>
                </a:solidFill>
                <a:effectLst/>
                <a:latin typeface="Arial" panose="020B0604020202020204" pitchFamily="34" charset="0"/>
                <a:cs typeface="Arial" panose="020B0604020202020204" pitchFamily="34" charset="0"/>
              </a:rPr>
              <a:t>Please email us at</a:t>
            </a:r>
            <a:br>
              <a:rPr lang="en-US" sz="3200" b="0" i="0" dirty="0">
                <a:solidFill>
                  <a:srgbClr val="363636"/>
                </a:solidFill>
                <a:effectLst/>
                <a:latin typeface="Arial" panose="020B0604020202020204" pitchFamily="34" charset="0"/>
                <a:cs typeface="Arial" panose="020B0604020202020204" pitchFamily="34" charset="0"/>
              </a:rPr>
            </a:br>
            <a:r>
              <a:rPr lang="en-US" sz="3200" b="0" i="0" u="none" strike="noStrike" dirty="0">
                <a:solidFill>
                  <a:srgbClr val="363636"/>
                </a:solidFill>
                <a:effectLst/>
                <a:latin typeface="Arial" panose="020B0604020202020204" pitchFamily="34" charset="0"/>
                <a:cs typeface="Arial" panose="020B0604020202020204" pitchFamily="34" charset="0"/>
                <a:hlinkClick r:id="rId3"/>
              </a:rPr>
              <a:t>top50@fair360.com</a:t>
            </a:r>
            <a:br>
              <a:rPr lang="en-US" sz="3200" b="0" i="0" u="none" strike="noStrike" dirty="0">
                <a:solidFill>
                  <a:srgbClr val="363636"/>
                </a:solidFill>
                <a:effectLst/>
                <a:latin typeface="Arial" panose="020B0604020202020204" pitchFamily="34" charset="0"/>
                <a:cs typeface="Arial" panose="020B0604020202020204" pitchFamily="34" charset="0"/>
              </a:rPr>
            </a:br>
            <a:endParaRPr sz="3800" dirty="0">
              <a:latin typeface="Arial" panose="020B0604020202020204" pitchFamily="34" charset="0"/>
              <a:cs typeface="Arial" panose="020B0604020202020204" pitchFamily="34" charset="0"/>
            </a:endParaRPr>
          </a:p>
        </p:txBody>
      </p:sp>
      <p:sp>
        <p:nvSpPr>
          <p:cNvPr id="6" name="object 6"/>
          <p:cNvSpPr txBox="1"/>
          <p:nvPr/>
        </p:nvSpPr>
        <p:spPr>
          <a:xfrm>
            <a:off x="10865940" y="7557768"/>
            <a:ext cx="189865" cy="247015"/>
          </a:xfrm>
          <a:prstGeom prst="rect">
            <a:avLst/>
          </a:prstGeom>
        </p:spPr>
        <p:txBody>
          <a:bodyPr vert="horz" wrap="square" lIns="0" tIns="17780" rIns="0" bIns="0" rtlCol="0">
            <a:spAutoFit/>
          </a:bodyPr>
          <a:lstStyle/>
          <a:p>
            <a:pPr marL="38100">
              <a:lnSpc>
                <a:spcPct val="100000"/>
              </a:lnSpc>
              <a:spcBef>
                <a:spcPts val="140"/>
              </a:spcBef>
            </a:pPr>
            <a:fld id="{81D60167-4931-47E6-BA6A-407CBD079E47}" type="slidenum">
              <a:rPr sz="1400" b="1" spc="10" dirty="0">
                <a:solidFill>
                  <a:srgbClr val="FFFFFF"/>
                </a:solidFill>
                <a:latin typeface="Arial"/>
                <a:cs typeface="Arial"/>
              </a:rPr>
              <a:t>8</a:t>
            </a:fld>
            <a:endParaRPr sz="1400">
              <a:latin typeface="Arial"/>
              <a:cs typeface="Arial"/>
            </a:endParaRP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D50CFA2B-747F-28EC-078A-99BA07A277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 y="12280"/>
            <a:ext cx="2951846" cy="571920"/>
          </a:xfrm>
          <a:prstGeom prst="rect">
            <a:avLst/>
          </a:prstGeom>
          <a:solidFill>
            <a:schemeClr val="bg1"/>
          </a:solidFill>
        </p:spPr>
      </p:pic>
      <p:pic>
        <p:nvPicPr>
          <p:cNvPr id="17" name="Picture 16">
            <a:extLst>
              <a:ext uri="{FF2B5EF4-FFF2-40B4-BE49-F238E27FC236}">
                <a16:creationId xmlns:a16="http://schemas.microsoft.com/office/drawing/2014/main" id="{4AB4E52F-D3BA-C7C9-807D-1C263EB4C1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504756"/>
            <a:ext cx="11125200" cy="400420"/>
          </a:xfrm>
          <a:prstGeom prst="rect">
            <a:avLst/>
          </a:prstGeom>
        </p:spPr>
      </p:pic>
    </p:spTree>
    <p:extLst>
      <p:ext uri="{BB962C8B-B14F-4D97-AF65-F5344CB8AC3E}">
        <p14:creationId xmlns:p14="http://schemas.microsoft.com/office/powerpoint/2010/main" val="4041193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224847" y="2413000"/>
            <a:ext cx="4675505" cy="2662908"/>
          </a:xfrm>
          <a:prstGeom prst="rect">
            <a:avLst/>
          </a:prstGeom>
        </p:spPr>
        <p:txBody>
          <a:bodyPr vert="horz" wrap="square" lIns="0" tIns="15875" rIns="0" bIns="0" rtlCol="0">
            <a:spAutoFit/>
          </a:bodyPr>
          <a:lstStyle/>
          <a:p>
            <a:pPr marL="12700">
              <a:lnSpc>
                <a:spcPct val="100000"/>
              </a:lnSpc>
              <a:spcBef>
                <a:spcPts val="125"/>
              </a:spcBef>
            </a:pPr>
            <a:r>
              <a:rPr lang="en-US" sz="3800" spc="265" dirty="0">
                <a:solidFill>
                  <a:srgbClr val="3C2E88"/>
                </a:solidFill>
                <a:latin typeface="Gill Sans MT"/>
                <a:cs typeface="Gill Sans MT"/>
              </a:rPr>
              <a:t>Questions?</a:t>
            </a:r>
            <a:br>
              <a:rPr lang="en-US" sz="3800" spc="265" dirty="0">
                <a:solidFill>
                  <a:srgbClr val="3C2E88"/>
                </a:solidFill>
                <a:latin typeface="Gill Sans MT"/>
                <a:cs typeface="Gill Sans MT"/>
              </a:rPr>
            </a:br>
            <a:br>
              <a:rPr lang="en-US" sz="3800" spc="265" dirty="0">
                <a:solidFill>
                  <a:srgbClr val="3C2E88"/>
                </a:solidFill>
                <a:latin typeface="Gill Sans MT"/>
                <a:cs typeface="Gill Sans MT"/>
              </a:rPr>
            </a:br>
            <a:r>
              <a:rPr lang="en-US" sz="3200" b="0" i="0" dirty="0">
                <a:solidFill>
                  <a:srgbClr val="363636"/>
                </a:solidFill>
                <a:effectLst/>
                <a:latin typeface="Arial" panose="020B0604020202020204" pitchFamily="34" charset="0"/>
                <a:cs typeface="Arial" panose="020B0604020202020204" pitchFamily="34" charset="0"/>
              </a:rPr>
              <a:t>Please email us at</a:t>
            </a:r>
            <a:br>
              <a:rPr lang="en-US" sz="3200" b="0" i="0" dirty="0">
                <a:solidFill>
                  <a:srgbClr val="363636"/>
                </a:solidFill>
                <a:effectLst/>
                <a:latin typeface="Arial" panose="020B0604020202020204" pitchFamily="34" charset="0"/>
                <a:cs typeface="Arial" panose="020B0604020202020204" pitchFamily="34" charset="0"/>
              </a:rPr>
            </a:br>
            <a:r>
              <a:rPr lang="en-US" sz="3200" b="0" i="0" u="none" strike="noStrike" dirty="0">
                <a:solidFill>
                  <a:srgbClr val="363636"/>
                </a:solidFill>
                <a:effectLst/>
                <a:latin typeface="Arial" panose="020B0604020202020204" pitchFamily="34" charset="0"/>
                <a:cs typeface="Arial" panose="020B0604020202020204" pitchFamily="34" charset="0"/>
                <a:hlinkClick r:id="rId3"/>
              </a:rPr>
              <a:t>top50@fair360.com</a:t>
            </a:r>
            <a:br>
              <a:rPr lang="en-US" sz="3200" b="0" i="0" u="none" strike="noStrike" dirty="0">
                <a:solidFill>
                  <a:srgbClr val="363636"/>
                </a:solidFill>
                <a:effectLst/>
                <a:latin typeface="Arial" panose="020B0604020202020204" pitchFamily="34" charset="0"/>
                <a:cs typeface="Arial" panose="020B0604020202020204" pitchFamily="34" charset="0"/>
              </a:rPr>
            </a:br>
            <a:r>
              <a:rPr lang="en-US" sz="3200" b="0" i="0" u="none" strike="noStrike" dirty="0">
                <a:solidFill>
                  <a:srgbClr val="363636"/>
                </a:solidFill>
                <a:effectLst/>
                <a:latin typeface="Arial" panose="020B0604020202020204" pitchFamily="34" charset="0"/>
                <a:cs typeface="Arial" panose="020B0604020202020204" pitchFamily="34" charset="0"/>
                <a:hlinkClick r:id="rId4"/>
              </a:rPr>
              <a:t>support@fair360.com</a:t>
            </a:r>
            <a:endParaRPr sz="3800" dirty="0">
              <a:latin typeface="Arial" panose="020B0604020202020204" pitchFamily="34" charset="0"/>
              <a:cs typeface="Arial" panose="020B0604020202020204" pitchFamily="34" charset="0"/>
            </a:endParaRPr>
          </a:p>
        </p:txBody>
      </p:sp>
      <p:sp>
        <p:nvSpPr>
          <p:cNvPr id="6" name="object 6"/>
          <p:cNvSpPr txBox="1"/>
          <p:nvPr/>
        </p:nvSpPr>
        <p:spPr>
          <a:xfrm>
            <a:off x="10865940" y="7557768"/>
            <a:ext cx="189865" cy="247015"/>
          </a:xfrm>
          <a:prstGeom prst="rect">
            <a:avLst/>
          </a:prstGeom>
        </p:spPr>
        <p:txBody>
          <a:bodyPr vert="horz" wrap="square" lIns="0" tIns="17780" rIns="0" bIns="0" rtlCol="0">
            <a:spAutoFit/>
          </a:bodyPr>
          <a:lstStyle/>
          <a:p>
            <a:pPr marL="38100">
              <a:lnSpc>
                <a:spcPct val="100000"/>
              </a:lnSpc>
              <a:spcBef>
                <a:spcPts val="140"/>
              </a:spcBef>
            </a:pPr>
            <a:fld id="{81D60167-4931-47E6-BA6A-407CBD079E47}" type="slidenum">
              <a:rPr sz="1400" b="1" spc="10" dirty="0">
                <a:solidFill>
                  <a:srgbClr val="FFFFFF"/>
                </a:solidFill>
                <a:latin typeface="Arial"/>
                <a:cs typeface="Arial"/>
              </a:rPr>
              <a:t>9</a:t>
            </a:fld>
            <a:endParaRPr sz="1400">
              <a:latin typeface="Arial"/>
              <a:cs typeface="Arial"/>
            </a:endParaRP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D50CFA2B-747F-28EC-078A-99BA07A277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2" y="12280"/>
            <a:ext cx="2951846" cy="571920"/>
          </a:xfrm>
          <a:prstGeom prst="rect">
            <a:avLst/>
          </a:prstGeom>
          <a:solidFill>
            <a:schemeClr val="bg1"/>
          </a:solidFill>
        </p:spPr>
      </p:pic>
      <p:pic>
        <p:nvPicPr>
          <p:cNvPr id="17" name="Picture 16">
            <a:extLst>
              <a:ext uri="{FF2B5EF4-FFF2-40B4-BE49-F238E27FC236}">
                <a16:creationId xmlns:a16="http://schemas.microsoft.com/office/drawing/2014/main" id="{4AB4E52F-D3BA-C7C9-807D-1C263EB4C1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504756"/>
            <a:ext cx="11125200" cy="400420"/>
          </a:xfrm>
          <a:prstGeom prst="rect">
            <a:avLst/>
          </a:prstGeom>
        </p:spPr>
      </p:pic>
      <p:pic>
        <p:nvPicPr>
          <p:cNvPr id="19" name="Picture 18" descr="A blue screen with white text&#10;&#10;Description automatically generated">
            <a:extLst>
              <a:ext uri="{FF2B5EF4-FFF2-40B4-BE49-F238E27FC236}">
                <a16:creationId xmlns:a16="http://schemas.microsoft.com/office/drawing/2014/main" id="{2F8105FE-4AA7-F910-1C0E-7321CCAEFE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001032"/>
            <a:ext cx="11125200" cy="5871935"/>
          </a:xfrm>
          <a:prstGeom prst="rect">
            <a:avLst/>
          </a:prstGeom>
        </p:spPr>
      </p:pic>
    </p:spTree>
    <p:extLst>
      <p:ext uri="{BB962C8B-B14F-4D97-AF65-F5344CB8AC3E}">
        <p14:creationId xmlns:p14="http://schemas.microsoft.com/office/powerpoint/2010/main" val="3296385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9411</TotalTime>
  <Words>323</Words>
  <Application>Microsoft Office PowerPoint</Application>
  <PresentationFormat>Custom</PresentationFormat>
  <Paragraphs>45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Gill Sans MT</vt:lpstr>
      <vt:lpstr>Roboto</vt:lpstr>
      <vt:lpstr>Office Theme</vt:lpstr>
      <vt:lpstr>Step 1</vt:lpstr>
      <vt:lpstr>Step 2</vt:lpstr>
      <vt:lpstr>Step 3</vt:lpstr>
      <vt:lpstr>Step 4</vt:lpstr>
      <vt:lpstr>Step 5</vt:lpstr>
      <vt:lpstr>Step 6</vt:lpstr>
      <vt:lpstr>Step 7</vt:lpstr>
      <vt:lpstr>Questions?  Please email us at top50@fair360.com </vt:lpstr>
      <vt:lpstr>Questions?  Please email us at top50@fair360.com support@fair360.com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HILTON</dc:title>
  <dc:creator>Nicholas White</dc:creator>
  <cp:lastModifiedBy>Milad Nagahi</cp:lastModifiedBy>
  <cp:revision>57</cp:revision>
  <dcterms:created xsi:type="dcterms:W3CDTF">2021-08-11T22:47:21Z</dcterms:created>
  <dcterms:modified xsi:type="dcterms:W3CDTF">2024-10-10T21:10:07Z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2021-08-11T00:00:00Z</vt:filetime>
  </property>
  <property fmtid="{D5CDD505-2E9C-101B-9397-08002B2CF9AE}" pid="3" name="Creator">
    <vt:lpwstr>Tableau 20204.21.315.1000</vt:lpwstr>
  </property>
  <property fmtid="{D5CDD505-2E9C-101B-9397-08002B2CF9AE}" pid="4" name="LastSaved">
    <vt:filetime>2021-08-11T00:00:00Z</vt:filetime>
  </property>
</Properties>
</file>